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57" r:id="rId6"/>
    <p:sldId id="262" r:id="rId7"/>
    <p:sldId id="264" r:id="rId8"/>
    <p:sldId id="265" r:id="rId9"/>
    <p:sldId id="266" r:id="rId10"/>
    <p:sldId id="268" r:id="rId11"/>
    <p:sldId id="267" r:id="rId12"/>
    <p:sldId id="25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85" d="100"/>
          <a:sy n="85" d="100"/>
        </p:scale>
        <p:origin x="6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7/16/2024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7/16/2024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7/16/2024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86" t="19455" r="11448" b="2834"/>
          <a:stretch/>
        </p:blipFill>
        <p:spPr>
          <a:xfrm rot="10800000">
            <a:off x="1205948" y="291546"/>
            <a:ext cx="9833113" cy="5286997"/>
          </a:xfrm>
          <a:prstGeom prst="rect">
            <a:avLst/>
          </a:prstGeom>
        </p:spPr>
      </p:pic>
      <p:sp>
        <p:nvSpPr>
          <p:cNvPr id="2" name="TextBox 1"/>
          <p:cNvSpPr txBox="1"/>
          <p:nvPr/>
        </p:nvSpPr>
        <p:spPr>
          <a:xfrm>
            <a:off x="4306956" y="6281530"/>
            <a:ext cx="3522631" cy="369332"/>
          </a:xfrm>
          <a:prstGeom prst="rect">
            <a:avLst/>
          </a:prstGeom>
          <a:noFill/>
        </p:spPr>
        <p:txBody>
          <a:bodyPr wrap="none" rtlCol="0">
            <a:spAutoFit/>
          </a:bodyPr>
          <a:lstStyle/>
          <a:p>
            <a:r>
              <a:rPr lang="en-CA" b="1" dirty="0"/>
              <a:t>CALGARY ITALIAN SCHOOL</a:t>
            </a:r>
          </a:p>
        </p:txBody>
      </p:sp>
    </p:spTree>
    <p:extLst>
      <p:ext uri="{BB962C8B-B14F-4D97-AF65-F5344CB8AC3E}">
        <p14:creationId xmlns:p14="http://schemas.microsoft.com/office/powerpoint/2010/main" val="2850354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content.fyyc3-1.fna.fbcdn.net/v/t31.0-8/11402416_1007592872599059_1270529649201677859_o.jpg?_nc_cat=0&amp;oh=e46f84b77bb952202210efc7c38abbc5&amp;oe=5BCBBC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696" y="454636"/>
            <a:ext cx="7129669" cy="483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4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9783" y="0"/>
            <a:ext cx="4603709" cy="2589586"/>
          </a:xfrm>
        </p:spPr>
      </p:pic>
      <p:pic>
        <p:nvPicPr>
          <p:cNvPr id="5" name="Picture 4"/>
          <p:cNvPicPr>
            <a:picLocks noChangeAspect="1"/>
          </p:cNvPicPr>
          <p:nvPr/>
        </p:nvPicPr>
        <p:blipFill rotWithShape="1">
          <a:blip r:embed="rId3"/>
          <a:srcRect l="2659" r="1350"/>
          <a:stretch/>
        </p:blipFill>
        <p:spPr>
          <a:xfrm rot="10800000">
            <a:off x="3184223" y="2731849"/>
            <a:ext cx="5674828" cy="3317082"/>
          </a:xfrm>
          <a:prstGeom prst="rect">
            <a:avLst/>
          </a:prstGeom>
        </p:spPr>
      </p:pic>
    </p:spTree>
    <p:extLst>
      <p:ext uri="{BB962C8B-B14F-4D97-AF65-F5344CB8AC3E}">
        <p14:creationId xmlns:p14="http://schemas.microsoft.com/office/powerpoint/2010/main" val="49531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CA"/>
          </a:p>
        </p:txBody>
      </p:sp>
      <p:pic>
        <p:nvPicPr>
          <p:cNvPr id="2" name="Content Placeholder 1"/>
          <p:cNvPicPr>
            <a:picLocks noGrp="1" noChangeAspect="1"/>
          </p:cNvPicPr>
          <p:nvPr>
            <p:ph idx="1"/>
          </p:nvPr>
        </p:nvPicPr>
        <p:blipFill rotWithShape="1">
          <a:blip r:embed="rId2"/>
          <a:srcRect b="9117"/>
          <a:stretch/>
        </p:blipFill>
        <p:spPr>
          <a:xfrm>
            <a:off x="0" y="0"/>
            <a:ext cx="12054160" cy="6162261"/>
          </a:xfrm>
        </p:spPr>
      </p:pic>
    </p:spTree>
    <p:extLst>
      <p:ext uri="{BB962C8B-B14F-4D97-AF65-F5344CB8AC3E}">
        <p14:creationId xmlns:p14="http://schemas.microsoft.com/office/powerpoint/2010/main" val="284928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51578" y="658746"/>
            <a:ext cx="9603275" cy="679724"/>
          </a:xfrm>
        </p:spPr>
        <p:txBody>
          <a:bodyPr>
            <a:normAutofit fontScale="90000"/>
          </a:bodyPr>
          <a:lstStyle/>
          <a:p>
            <a:pPr algn="ctr"/>
            <a:r>
              <a:rPr lang="en-US" b="1" dirty="0"/>
              <a:t>45 YEARS OF HISTORY</a:t>
            </a:r>
            <a:br>
              <a:rPr lang="en-CA" dirty="0"/>
            </a:br>
            <a:endParaRPr lang="en-CA" dirty="0"/>
          </a:p>
        </p:txBody>
      </p:sp>
      <p:sp>
        <p:nvSpPr>
          <p:cNvPr id="7" name="Content Placeholder 6"/>
          <p:cNvSpPr>
            <a:spLocks noGrp="1"/>
          </p:cNvSpPr>
          <p:nvPr>
            <p:ph idx="1"/>
          </p:nvPr>
        </p:nvSpPr>
        <p:spPr/>
        <p:txBody>
          <a:bodyPr/>
          <a:lstStyle/>
          <a:p>
            <a:r>
              <a:rPr lang="en-CA" sz="2800" dirty="0"/>
              <a:t>The Calgary Italian School was created with a vision – the vision of community members </a:t>
            </a:r>
            <a:r>
              <a:rPr lang="en-US" sz="2800" dirty="0"/>
              <a:t>who believed so strongly in the importance of educating our young people about their rich cultural heritage that they were willing to create something from nothing. The following outlines the highlights of the school’s history.</a:t>
            </a:r>
          </a:p>
          <a:p>
            <a:endParaRPr lang="en-CA" dirty="0"/>
          </a:p>
        </p:txBody>
      </p:sp>
    </p:spTree>
    <p:extLst>
      <p:ext uri="{BB962C8B-B14F-4D97-AF65-F5344CB8AC3E}">
        <p14:creationId xmlns:p14="http://schemas.microsoft.com/office/powerpoint/2010/main" val="185180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fontScale="92500"/>
          </a:bodyPr>
          <a:lstStyle/>
          <a:p>
            <a:pPr marL="0" lvl="0" indent="0" eaLnBrk="0" fontAlgn="base" hangingPunct="0">
              <a:lnSpc>
                <a:spcPct val="100000"/>
              </a:lnSpc>
              <a:spcBef>
                <a:spcPct val="0"/>
              </a:spcBef>
              <a:spcAft>
                <a:spcPct val="0"/>
              </a:spcAft>
              <a:buClrTx/>
              <a:buSzTx/>
              <a:buNone/>
            </a:pPr>
            <a:r>
              <a:rPr lang="en-CA" sz="2400" b="1" dirty="0"/>
              <a:t>1973</a:t>
            </a:r>
            <a:r>
              <a:rPr lang="en-CA" sz="2400" dirty="0"/>
              <a:t> - </a:t>
            </a:r>
            <a:r>
              <a:rPr lang="en-US" altLang="en-US" sz="2400" dirty="0">
                <a:ea typeface="Times New Roman" panose="02020603050405020304" pitchFamily="18" charset="0"/>
              </a:rPr>
              <a:t>On the initiative of Consul </a:t>
            </a:r>
            <a:r>
              <a:rPr lang="en-US" altLang="en-US" sz="2400" dirty="0" err="1">
                <a:ea typeface="Times New Roman" panose="02020603050405020304" pitchFamily="18" charset="0"/>
              </a:rPr>
              <a:t>Dottor</a:t>
            </a:r>
            <a:r>
              <a:rPr lang="en-US" altLang="en-US" sz="2400" dirty="0">
                <a:ea typeface="Times New Roman" panose="02020603050405020304" pitchFamily="18" charset="0"/>
              </a:rPr>
              <a:t> Giovanni </a:t>
            </a:r>
            <a:r>
              <a:rPr lang="en-US" altLang="en-US" sz="2400" dirty="0" err="1">
                <a:ea typeface="Times New Roman" panose="02020603050405020304" pitchFamily="18" charset="0"/>
              </a:rPr>
              <a:t>Germano</a:t>
            </a:r>
            <a:r>
              <a:rPr lang="en-US" altLang="en-US" sz="2400" dirty="0">
                <a:ea typeface="Times New Roman" panose="02020603050405020304" pitchFamily="18" charset="0"/>
              </a:rPr>
              <a:t>, a committee of </a:t>
            </a:r>
            <a:endParaRPr lang="en-CA" altLang="en-US" sz="2400" dirty="0"/>
          </a:p>
          <a:p>
            <a:pPr marL="0" lvl="0" indent="0" eaLnBrk="0" fontAlgn="base" hangingPunct="0">
              <a:lnSpc>
                <a:spcPct val="100000"/>
              </a:lnSpc>
              <a:spcBef>
                <a:spcPct val="0"/>
              </a:spcBef>
              <a:spcAft>
                <a:spcPct val="0"/>
              </a:spcAft>
              <a:buClrTx/>
              <a:buSzTx/>
              <a:buNone/>
            </a:pPr>
            <a:r>
              <a:rPr lang="en-US" altLang="en-US" sz="2400" dirty="0">
                <a:ea typeface="Times New Roman" panose="02020603050405020304" pitchFamily="18" charset="0"/>
              </a:rPr>
              <a:t>community leaders is formed to discuss the possibility of opening a school in Calgary. </a:t>
            </a:r>
            <a:r>
              <a:rPr lang="en-US" sz="2400" dirty="0"/>
              <a:t>With the support of the Calgary Italian Club initial meetings are held and it is when Alberto Romano presents the committee with a list of 60 interested students’ names that the project gains momentum. Serafino </a:t>
            </a:r>
            <a:r>
              <a:rPr lang="en-US" sz="2400" dirty="0" err="1"/>
              <a:t>Scarpino</a:t>
            </a:r>
            <a:r>
              <a:rPr lang="en-US" sz="2400" dirty="0"/>
              <a:t> succeeds in finding 120 more students and it is clear that the dream is about to become a reality. Early committee members include: Alberto Romano, Serafino </a:t>
            </a:r>
            <a:r>
              <a:rPr lang="en-US" sz="2400" dirty="0" err="1"/>
              <a:t>Scarpino</a:t>
            </a:r>
            <a:r>
              <a:rPr lang="en-US" sz="2400" dirty="0"/>
              <a:t>, Jimmy </a:t>
            </a:r>
            <a:r>
              <a:rPr lang="en-US" sz="2400" dirty="0" err="1"/>
              <a:t>Barbaro</a:t>
            </a:r>
            <a:r>
              <a:rPr lang="en-US" sz="2400" dirty="0"/>
              <a:t>, Joe </a:t>
            </a:r>
            <a:r>
              <a:rPr lang="en-US" sz="2400" dirty="0" err="1"/>
              <a:t>Commissotti</a:t>
            </a:r>
            <a:r>
              <a:rPr lang="en-US" sz="2400" dirty="0"/>
              <a:t>, Norma </a:t>
            </a:r>
            <a:r>
              <a:rPr lang="en-US" sz="2400" dirty="0" err="1"/>
              <a:t>Massolin</a:t>
            </a:r>
            <a:r>
              <a:rPr lang="en-US" sz="2400" dirty="0"/>
              <a:t>, </a:t>
            </a:r>
            <a:r>
              <a:rPr lang="en-US" sz="2400" dirty="0" err="1"/>
              <a:t>Cosma</a:t>
            </a:r>
            <a:r>
              <a:rPr lang="en-US" sz="2400" dirty="0"/>
              <a:t> </a:t>
            </a:r>
            <a:r>
              <a:rPr lang="en-US" sz="2400" dirty="0" err="1"/>
              <a:t>Ius</a:t>
            </a:r>
            <a:r>
              <a:rPr lang="en-US" sz="2400" dirty="0"/>
              <a:t>, Rodolfo </a:t>
            </a:r>
            <a:r>
              <a:rPr lang="en-US" sz="2400" dirty="0" err="1"/>
              <a:t>Pacione</a:t>
            </a:r>
            <a:r>
              <a:rPr lang="en-US" sz="2400" dirty="0"/>
              <a:t>, Gary </a:t>
            </a:r>
            <a:r>
              <a:rPr lang="en-US" sz="2400" dirty="0" err="1"/>
              <a:t>Cioni</a:t>
            </a:r>
            <a:r>
              <a:rPr lang="en-US" sz="2400" dirty="0"/>
              <a:t>, Eda De </a:t>
            </a:r>
            <a:r>
              <a:rPr lang="en-US" sz="2400" dirty="0" err="1"/>
              <a:t>Santis</a:t>
            </a:r>
            <a:r>
              <a:rPr lang="en-US" sz="2400" dirty="0"/>
              <a:t>, Vice-Consul </a:t>
            </a:r>
            <a:r>
              <a:rPr lang="en-US" sz="2400" dirty="0" err="1"/>
              <a:t>Dott</a:t>
            </a:r>
            <a:r>
              <a:rPr lang="en-US" sz="2400" dirty="0"/>
              <a:t>. Sandro </a:t>
            </a:r>
            <a:r>
              <a:rPr lang="en-US" sz="2400" dirty="0" err="1"/>
              <a:t>Silenzi</a:t>
            </a:r>
            <a:r>
              <a:rPr lang="en-US" sz="2400" dirty="0"/>
              <a:t> and Vice-Principal </a:t>
            </a:r>
            <a:r>
              <a:rPr lang="en-US" sz="2400" dirty="0" err="1"/>
              <a:t>Pasqualotto</a:t>
            </a:r>
            <a:r>
              <a:rPr lang="en-US" sz="2400" dirty="0"/>
              <a:t> of St. Mary’s High School.</a:t>
            </a:r>
            <a:endParaRPr lang="en-CA" sz="2400" b="1" dirty="0"/>
          </a:p>
          <a:p>
            <a:endParaRPr lang="en-CA" dirty="0"/>
          </a:p>
        </p:txBody>
      </p:sp>
      <p:sp>
        <p:nvSpPr>
          <p:cNvPr id="4" name="Title 1"/>
          <p:cNvSpPr>
            <a:spLocks noGrp="1"/>
          </p:cNvSpPr>
          <p:nvPr>
            <p:ph type="title"/>
          </p:nvPr>
        </p:nvSpPr>
        <p:spPr>
          <a:xfrm>
            <a:off x="1457739" y="821635"/>
            <a:ext cx="9597115" cy="1032119"/>
          </a:xfrm>
        </p:spPr>
        <p:txBody>
          <a:bodyPr/>
          <a:lstStyle/>
          <a:p>
            <a:pPr algn="ctr"/>
            <a:r>
              <a:rPr lang="en-CA" dirty="0"/>
              <a:t>THE BEGINNING</a:t>
            </a:r>
          </a:p>
        </p:txBody>
      </p:sp>
    </p:spTree>
    <p:extLst>
      <p:ext uri="{BB962C8B-B14F-4D97-AF65-F5344CB8AC3E}">
        <p14:creationId xmlns:p14="http://schemas.microsoft.com/office/powerpoint/2010/main" val="356052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2800" dirty="0"/>
              <a:t>By the first day of classes on January 5, 1974, student enrollment is up to 200. </a:t>
            </a:r>
            <a:r>
              <a:rPr lang="en-US" altLang="en-US" sz="2800" dirty="0">
                <a:ea typeface="Times New Roman" panose="02020603050405020304" pitchFamily="18" charset="0"/>
              </a:rPr>
              <a:t>The Consolato Generale d’Italia in Vancouver makes an initial contribution of $ 1 000. </a:t>
            </a:r>
            <a:r>
              <a:rPr lang="en-US" sz="2800" dirty="0"/>
              <a:t>Classes are held on two separate campuses: one at St.  Alphonsus and the other at St. Michael’s. </a:t>
            </a:r>
          </a:p>
          <a:p>
            <a:r>
              <a:rPr lang="en-US" altLang="en-US" sz="2800" dirty="0">
                <a:ea typeface="Times New Roman" panose="02020603050405020304" pitchFamily="18" charset="0"/>
              </a:rPr>
              <a:t>In 1976 classes move to St. Mary’s. Finally, in 1978 the school moves to its present home, the Calgary Italian Club.</a:t>
            </a:r>
            <a:endParaRPr lang="en-US" altLang="en-US" sz="4000" dirty="0"/>
          </a:p>
          <a:p>
            <a:endParaRPr lang="en-CA" dirty="0"/>
          </a:p>
        </p:txBody>
      </p:sp>
      <p:sp>
        <p:nvSpPr>
          <p:cNvPr id="5" name="Title 1"/>
          <p:cNvSpPr>
            <a:spLocks noGrp="1"/>
          </p:cNvSpPr>
          <p:nvPr>
            <p:ph type="title"/>
          </p:nvPr>
        </p:nvSpPr>
        <p:spPr>
          <a:xfrm>
            <a:off x="1146780" y="552729"/>
            <a:ext cx="9004386" cy="653220"/>
          </a:xfrm>
        </p:spPr>
        <p:txBody>
          <a:bodyPr>
            <a:normAutofit fontScale="90000"/>
          </a:bodyPr>
          <a:lstStyle/>
          <a:p>
            <a:pPr algn="ctr"/>
            <a:r>
              <a:rPr lang="en-CA" dirty="0"/>
              <a:t>THE FIRST YEARS</a:t>
            </a:r>
            <a:br>
              <a:rPr lang="en-CA" dirty="0"/>
            </a:br>
            <a:r>
              <a:rPr lang="en-CA" dirty="0"/>
              <a:t>1974-1975</a:t>
            </a:r>
          </a:p>
        </p:txBody>
      </p:sp>
    </p:spTree>
    <p:extLst>
      <p:ext uri="{BB962C8B-B14F-4D97-AF65-F5344CB8AC3E}">
        <p14:creationId xmlns:p14="http://schemas.microsoft.com/office/powerpoint/2010/main" val="228190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rotWithShape="1">
          <a:blip r:embed="rId2"/>
          <a:srcRect l="2024" r="2448"/>
          <a:stretch/>
        </p:blipFill>
        <p:spPr>
          <a:xfrm>
            <a:off x="0" y="-94985"/>
            <a:ext cx="11887200" cy="6945130"/>
          </a:xfrm>
          <a:prstGeom prst="rect">
            <a:avLst/>
          </a:prstGeom>
        </p:spPr>
      </p:pic>
    </p:spTree>
    <p:extLst>
      <p:ext uri="{BB962C8B-B14F-4D97-AF65-F5344CB8AC3E}">
        <p14:creationId xmlns:p14="http://schemas.microsoft.com/office/powerpoint/2010/main" val="3438279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600" dirty="0"/>
              <a:t>New Initiatives</a:t>
            </a:r>
            <a:br>
              <a:rPr lang="en-CA" dirty="0"/>
            </a:br>
            <a:r>
              <a:rPr lang="en-CA" dirty="0"/>
              <a:t>1981- 1998</a:t>
            </a:r>
          </a:p>
        </p:txBody>
      </p:sp>
      <p:sp>
        <p:nvSpPr>
          <p:cNvPr id="5" name="Rectangle 4"/>
          <p:cNvSpPr/>
          <p:nvPr/>
        </p:nvSpPr>
        <p:spPr>
          <a:xfrm>
            <a:off x="1451579" y="2133600"/>
            <a:ext cx="9603276" cy="4401205"/>
          </a:xfrm>
          <a:prstGeom prst="rect">
            <a:avLst/>
          </a:prstGeom>
        </p:spPr>
        <p:txBody>
          <a:bodyPr wrap="square">
            <a:spAutoFit/>
          </a:bodyPr>
          <a:lstStyle/>
          <a:p>
            <a:pPr marL="285750" indent="-285750">
              <a:buFont typeface="Arial" panose="020B0604020202020204" pitchFamily="34" charset="0"/>
              <a:buChar char="•"/>
            </a:pPr>
            <a:r>
              <a:rPr lang="en-US" altLang="en-US" dirty="0">
                <a:ea typeface="Times New Roman" panose="02020603050405020304" pitchFamily="18" charset="0"/>
              </a:rPr>
              <a:t>1981 - A curriculum for Italian 10, 20 and 30 is developed jointly with the Dante Alighieri School in Edmonton and the provincial government, and the three programs receive official accreditation</a:t>
            </a:r>
            <a:r>
              <a:rPr lang="en-CA" altLang="en-US" dirty="0"/>
              <a:t> </a:t>
            </a:r>
          </a:p>
          <a:p>
            <a:pPr marL="285750" indent="-285750">
              <a:buFont typeface="Arial" panose="020B0604020202020204" pitchFamily="34" charset="0"/>
              <a:buChar char="•"/>
            </a:pPr>
            <a:r>
              <a:rPr lang="en-US" dirty="0"/>
              <a:t>1985 - A $ 500 scholarship to promote the study of Italian language and culture is established, to be awarded to the student with the highest grade in Italian 30.</a:t>
            </a:r>
          </a:p>
          <a:p>
            <a:pPr marL="285750" indent="-285750">
              <a:buFont typeface="Arial" panose="020B0604020202020204" pitchFamily="34" charset="0"/>
              <a:buChar char="•"/>
            </a:pPr>
            <a:r>
              <a:rPr lang="en-US" altLang="en-US" dirty="0">
                <a:ea typeface="Times New Roman" panose="02020603050405020304" pitchFamily="18" charset="0"/>
              </a:rPr>
              <a:t>1987- In collaboration with the Calgary Italian Club, the Italian-Canadian </a:t>
            </a:r>
            <a:r>
              <a:rPr lang="en-US" altLang="en-US" dirty="0" err="1">
                <a:ea typeface="Times New Roman" panose="02020603050405020304" pitchFamily="18" charset="0"/>
              </a:rPr>
              <a:t>Folkdancers</a:t>
            </a:r>
            <a:r>
              <a:rPr lang="en-US" altLang="en-US" dirty="0">
                <a:ea typeface="Times New Roman" panose="02020603050405020304" pitchFamily="18" charset="0"/>
              </a:rPr>
              <a:t> of Calgary is born. Most of the original dancers come from the classrooms of the Calgary Italian School.</a:t>
            </a:r>
            <a:r>
              <a:rPr lang="en-CA" altLang="en-US" dirty="0"/>
              <a:t> </a:t>
            </a:r>
          </a:p>
          <a:p>
            <a:pPr marL="285750" indent="-285750">
              <a:buFont typeface="Arial" panose="020B0604020202020204" pitchFamily="34" charset="0"/>
              <a:buChar char="•"/>
            </a:pPr>
            <a:r>
              <a:rPr lang="en-CA" altLang="en-US" dirty="0"/>
              <a:t>1988 - </a:t>
            </a:r>
            <a:r>
              <a:rPr lang="en-US" altLang="en-US" dirty="0">
                <a:ea typeface="Times New Roman" panose="02020603050405020304" pitchFamily="18" charset="0"/>
              </a:rPr>
              <a:t>A scholarship for study at the </a:t>
            </a:r>
            <a:r>
              <a:rPr lang="en-US" altLang="en-US" dirty="0" err="1">
                <a:ea typeface="Times New Roman" panose="02020603050405020304" pitchFamily="18" charset="0"/>
              </a:rPr>
              <a:t>Università</a:t>
            </a:r>
            <a:r>
              <a:rPr lang="en-US" altLang="en-US" dirty="0">
                <a:ea typeface="Times New Roman" panose="02020603050405020304" pitchFamily="18" charset="0"/>
              </a:rPr>
              <a:t> per gli </a:t>
            </a:r>
            <a:r>
              <a:rPr lang="en-US" altLang="en-US" dirty="0" err="1">
                <a:ea typeface="Times New Roman" panose="02020603050405020304" pitchFamily="18" charset="0"/>
              </a:rPr>
              <a:t>Stranieri</a:t>
            </a:r>
            <a:r>
              <a:rPr lang="en-US" altLang="en-US" dirty="0">
                <a:ea typeface="Times New Roman" panose="02020603050405020304" pitchFamily="18" charset="0"/>
              </a:rPr>
              <a:t> in Perugia, Italy, is established. Alberto Romano, after 14 years of dedicated service, resigns as President. Domenico Rossi takes on the role.</a:t>
            </a:r>
          </a:p>
          <a:p>
            <a:pPr marL="285750" indent="-285750">
              <a:buFont typeface="Arial" panose="020B0604020202020204" pitchFamily="34" charset="0"/>
              <a:buChar char="•"/>
            </a:pPr>
            <a:r>
              <a:rPr lang="en-US" altLang="en-US" dirty="0">
                <a:ea typeface="Times New Roman" panose="02020603050405020304" pitchFamily="18" charset="0"/>
              </a:rPr>
              <a:t>1997 - Teaching is enhanced by the acquisition of a variety of multimedia resources.</a:t>
            </a:r>
            <a:endParaRPr lang="en-CA" altLang="en-US" dirty="0"/>
          </a:p>
          <a:p>
            <a:pPr marL="285750" indent="-285750">
              <a:buFont typeface="Arial" panose="020B0604020202020204" pitchFamily="34" charset="0"/>
              <a:buChar char="•"/>
            </a:pPr>
            <a:r>
              <a:rPr lang="en-US" altLang="en-US" dirty="0">
                <a:ea typeface="Times New Roman" panose="02020603050405020304" pitchFamily="18" charset="0"/>
              </a:rPr>
              <a:t>1998</a:t>
            </a:r>
            <a:r>
              <a:rPr lang="en-US" altLang="en-US" b="1" dirty="0">
                <a:ea typeface="Times New Roman" panose="02020603050405020304" pitchFamily="18" charset="0"/>
              </a:rPr>
              <a:t> - </a:t>
            </a:r>
            <a:r>
              <a:rPr lang="en-US" altLang="en-US" dirty="0">
                <a:ea typeface="Times New Roman" panose="02020603050405020304" pitchFamily="18" charset="0"/>
              </a:rPr>
              <a:t>The Calgary Italian School develops its very own curriculum in compliance with provincial directives.</a:t>
            </a:r>
            <a:endParaRPr lang="en-CA" altLang="en-US" dirty="0"/>
          </a:p>
          <a:p>
            <a:pPr marL="285750" indent="-285750">
              <a:buFont typeface="Arial" panose="020B0604020202020204" pitchFamily="34" charset="0"/>
              <a:buChar char="•"/>
            </a:pPr>
            <a:endParaRPr lang="en-US" altLang="en-US" dirty="0">
              <a:ea typeface="Times New Roman" panose="02020603050405020304" pitchFamily="18" charset="0"/>
            </a:endParaRPr>
          </a:p>
          <a:p>
            <a:pPr marL="285750" indent="-285750">
              <a:buFont typeface="Arial" panose="020B0604020202020204" pitchFamily="34" charset="0"/>
              <a:buChar char="•"/>
            </a:pPr>
            <a:endParaRPr lang="en-CA" altLang="en-US" sz="2800" dirty="0">
              <a:latin typeface="Arial" panose="020B0604020202020204" pitchFamily="34" charset="0"/>
            </a:endParaRPr>
          </a:p>
          <a:p>
            <a:r>
              <a:rPr lang="en-US" altLang="en-US" dirty="0">
                <a:latin typeface="Arial" panose="020B0604020202020204" pitchFamily="34" charset="0"/>
                <a:ea typeface="Times New Roman" panose="02020603050405020304" pitchFamily="18" charset="0"/>
              </a:rPr>
              <a:t> </a:t>
            </a:r>
            <a:endParaRPr lang="en-CA" dirty="0"/>
          </a:p>
        </p:txBody>
      </p:sp>
      <p:sp>
        <p:nvSpPr>
          <p:cNvPr id="9" name="Rectangle 5"/>
          <p:cNvSpPr>
            <a:spLocks noChangeArrowheads="1"/>
          </p:cNvSpPr>
          <p:nvPr/>
        </p:nvSpPr>
        <p:spPr bwMode="auto">
          <a:xfrm>
            <a:off x="0" y="90101"/>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CA" altLang="en-US"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9105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813" y="3220278"/>
            <a:ext cx="8855511" cy="3333098"/>
          </a:xfrm>
          <a:prstGeom prst="rect">
            <a:avLst/>
          </a:prstGeom>
          <a:solidFill>
            <a:srgbClr val="92D050"/>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Content Placeholder 3"/>
          <p:cNvPicPr>
            <a:picLocks noGrp="1" noChangeAspect="1"/>
          </p:cNvPicPr>
          <p:nvPr>
            <p:ph idx="1"/>
          </p:nvPr>
        </p:nvPicPr>
        <p:blipFill rotWithShape="1">
          <a:blip r:embed="rId2"/>
          <a:srcRect l="4563" r="6657" b="3728"/>
          <a:stretch/>
        </p:blipFill>
        <p:spPr>
          <a:xfrm>
            <a:off x="1404730" y="348350"/>
            <a:ext cx="4358068" cy="2546690"/>
          </a:xfrm>
        </p:spPr>
      </p:pic>
      <p:pic>
        <p:nvPicPr>
          <p:cNvPr id="5122" name="Picture 2" descr="Image result for calgary italian folk danc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798" y="348350"/>
            <a:ext cx="5336462" cy="2546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5333" r="3962"/>
          <a:stretch/>
        </p:blipFill>
        <p:spPr>
          <a:xfrm rot="5400000">
            <a:off x="2665473" y="4018468"/>
            <a:ext cx="2831457" cy="1755901"/>
          </a:xfrm>
          <a:prstGeom prst="rect">
            <a:avLst/>
          </a:prstGeom>
        </p:spPr>
      </p:pic>
      <p:pic>
        <p:nvPicPr>
          <p:cNvPr id="7" name="Picture 6"/>
          <p:cNvPicPr>
            <a:picLocks noChangeAspect="1"/>
          </p:cNvPicPr>
          <p:nvPr/>
        </p:nvPicPr>
        <p:blipFill rotWithShape="1">
          <a:blip r:embed="rId5"/>
          <a:srcRect l="10221" r="6290" b="4684"/>
          <a:stretch/>
        </p:blipFill>
        <p:spPr>
          <a:xfrm rot="10800000">
            <a:off x="5181610" y="3471099"/>
            <a:ext cx="4439467" cy="2841048"/>
          </a:xfrm>
          <a:prstGeom prst="rect">
            <a:avLst/>
          </a:prstGeom>
        </p:spPr>
      </p:pic>
    </p:spTree>
    <p:extLst>
      <p:ext uri="{BB962C8B-B14F-4D97-AF65-F5344CB8AC3E}">
        <p14:creationId xmlns:p14="http://schemas.microsoft.com/office/powerpoint/2010/main" val="131083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25 years old but still growing</a:t>
            </a:r>
          </a:p>
        </p:txBody>
      </p:sp>
      <p:sp>
        <p:nvSpPr>
          <p:cNvPr id="3" name="Content Placeholder 2"/>
          <p:cNvSpPr>
            <a:spLocks noGrp="1"/>
          </p:cNvSpPr>
          <p:nvPr>
            <p:ph idx="1"/>
          </p:nvPr>
        </p:nvSpPr>
        <p:spPr>
          <a:xfrm rot="10800000" flipV="1">
            <a:off x="1505120" y="1853754"/>
            <a:ext cx="9549734" cy="3815858"/>
          </a:xfrm>
        </p:spPr>
        <p:txBody>
          <a:bodyPr>
            <a:noAutofit/>
          </a:bodyPr>
          <a:lstStyle/>
          <a:p>
            <a:r>
              <a:rPr lang="en-US" altLang="en-US" sz="1700" dirty="0">
                <a:ea typeface="Times New Roman" panose="02020603050405020304" pitchFamily="18" charset="0"/>
              </a:rPr>
              <a:t>1999 - The Calgary Italian school proudly celebrates 25 years of success in fostering the study of Italian language and culture in the Calgary community.</a:t>
            </a:r>
          </a:p>
          <a:p>
            <a:r>
              <a:rPr lang="en-US" sz="1700" dirty="0"/>
              <a:t>2004 -  Thanks to </a:t>
            </a:r>
            <a:r>
              <a:rPr lang="en-US" altLang="en-US" sz="1700" dirty="0">
                <a:ea typeface="Times New Roman" panose="02020603050405020304" pitchFamily="18" charset="0"/>
              </a:rPr>
              <a:t>the financial support of several Italian associations, the Calgary Italian School renovates its premises by adding six new classrooms for its growing school </a:t>
            </a:r>
            <a:r>
              <a:rPr lang="en-CA" altLang="en-US" sz="1700" dirty="0">
                <a:ea typeface="Times New Roman" panose="02020603050405020304" pitchFamily="18" charset="0"/>
              </a:rPr>
              <a:t>population</a:t>
            </a:r>
            <a:r>
              <a:rPr lang="en-US" altLang="en-US" sz="1700" dirty="0">
                <a:ea typeface="Times New Roman" panose="02020603050405020304" pitchFamily="18" charset="0"/>
              </a:rPr>
              <a:t>. </a:t>
            </a:r>
          </a:p>
          <a:p>
            <a:r>
              <a:rPr lang="en-US" altLang="en-US" sz="1700" dirty="0"/>
              <a:t>2006 – The Calgary Italian School is instrumental in the offering of the ILC (Italian Language and Culture Program) in two elementary schools with the Calgary Catholic School Board beginning September 2006. </a:t>
            </a:r>
            <a:r>
              <a:rPr lang="en-US" sz="1700" dirty="0"/>
              <a:t>Domenico Rossi, after 18 years of dedicated service, resigns as president. Caterina Greco-</a:t>
            </a:r>
            <a:r>
              <a:rPr lang="en-US" sz="1700" dirty="0" err="1"/>
              <a:t>Mangone</a:t>
            </a:r>
            <a:r>
              <a:rPr lang="en-US" sz="1700" dirty="0"/>
              <a:t> takes on the role.</a:t>
            </a:r>
          </a:p>
          <a:p>
            <a:r>
              <a:rPr lang="en-US" sz="1700" dirty="0"/>
              <a:t>2009 - The Calgary Italian School teaching staff revises the school Program of Study </a:t>
            </a:r>
            <a:r>
              <a:rPr lang="en-US" sz="1700" i="1" dirty="0" err="1"/>
              <a:t>Scopriamo</a:t>
            </a:r>
            <a:r>
              <a:rPr lang="en-US" sz="1700" i="1" dirty="0"/>
              <a:t> </a:t>
            </a:r>
            <a:r>
              <a:rPr lang="en-US" sz="1700" i="1" dirty="0" err="1"/>
              <a:t>l’italiano</a:t>
            </a:r>
            <a:r>
              <a:rPr lang="en-US" sz="1700" i="1" dirty="0"/>
              <a:t> </a:t>
            </a:r>
            <a:r>
              <a:rPr lang="en-US" sz="1700" dirty="0"/>
              <a:t>to include student outcomes and classroom activities in line with Alberta Education Italian Language and Culture 12-year Program and the Common European Framework of Reference for Languages.</a:t>
            </a:r>
            <a:endParaRPr lang="en-CA" sz="1700" dirty="0"/>
          </a:p>
          <a:p>
            <a:endParaRPr lang="en-US" altLang="en-US" sz="1800" dirty="0"/>
          </a:p>
          <a:p>
            <a:endParaRPr lang="en-CA" dirty="0"/>
          </a:p>
          <a:p>
            <a:endParaRPr lang="en-CA" dirty="0"/>
          </a:p>
        </p:txBody>
      </p:sp>
      <p:sp>
        <p:nvSpPr>
          <p:cNvPr id="4" name="Rectangle 1"/>
          <p:cNvSpPr>
            <a:spLocks noChangeArrowheads="1"/>
          </p:cNvSpPr>
          <p:nvPr/>
        </p:nvSpPr>
        <p:spPr bwMode="auto">
          <a:xfrm>
            <a:off x="0" y="90100"/>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rot="10800000" flipV="1">
            <a:off x="2305878" y="667901"/>
            <a:ext cx="97403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en-CA" altLang="en-US" sz="1100" b="0" i="0" u="none" strike="noStrike" cap="none" normalizeH="0" baseline="0" dirty="0">
                <a:ln>
                  <a:noFill/>
                </a:ln>
                <a:solidFill>
                  <a:schemeClr val="tx1"/>
                </a:solidFill>
                <a:effectLst/>
                <a:latin typeface="Arial" panose="020B0604020202020204" pitchFamily="34" charset="0"/>
              </a:rPr>
              <a:t>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646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579" y="1853754"/>
            <a:ext cx="9603275" cy="3450613"/>
          </a:xfrm>
        </p:spPr>
        <p:txBody>
          <a:bodyPr/>
          <a:lstStyle/>
          <a:p>
            <a:r>
              <a:rPr lang="en-CA" dirty="0"/>
              <a:t>2010 - The newly revised “</a:t>
            </a:r>
            <a:r>
              <a:rPr lang="en-CA" dirty="0" err="1"/>
              <a:t>Scopriamo</a:t>
            </a:r>
            <a:r>
              <a:rPr lang="en-CA" dirty="0"/>
              <a:t> </a:t>
            </a:r>
            <a:r>
              <a:rPr lang="en-CA" dirty="0" err="1"/>
              <a:t>l’italiano</a:t>
            </a:r>
            <a:r>
              <a:rPr lang="en-CA" dirty="0"/>
              <a:t>” program of study is implemented in all courses.</a:t>
            </a:r>
          </a:p>
          <a:p>
            <a:r>
              <a:rPr lang="en-CA" dirty="0"/>
              <a:t>2010 - 2014  The Calgary Italian School undergoes a second turn of renovations that bring major improvements to classrooms and common areas.</a:t>
            </a:r>
          </a:p>
          <a:p>
            <a:r>
              <a:rPr lang="en-CA" dirty="0"/>
              <a:t>2015 – 2016  The Calgary Italian School yearbook is published for the first time and distributed at the end of the school year.</a:t>
            </a:r>
          </a:p>
          <a:p>
            <a:r>
              <a:rPr lang="en-CA" dirty="0"/>
              <a:t>2016 – 2018 The Calgary Italian School makes a substantial investment in technology for teaching and learning. </a:t>
            </a:r>
          </a:p>
          <a:p>
            <a:endParaRPr lang="en-CA" dirty="0"/>
          </a:p>
          <a:p>
            <a:endParaRPr lang="en-CA" dirty="0"/>
          </a:p>
        </p:txBody>
      </p:sp>
      <p:sp>
        <p:nvSpPr>
          <p:cNvPr id="6" name="TextBox 5"/>
          <p:cNvSpPr txBox="1"/>
          <p:nvPr/>
        </p:nvSpPr>
        <p:spPr>
          <a:xfrm>
            <a:off x="3685328" y="621769"/>
            <a:ext cx="4106950" cy="584775"/>
          </a:xfrm>
          <a:prstGeom prst="rect">
            <a:avLst/>
          </a:prstGeom>
          <a:noFill/>
        </p:spPr>
        <p:txBody>
          <a:bodyPr wrap="square" rtlCol="0">
            <a:spAutoFit/>
          </a:bodyPr>
          <a:lstStyle/>
          <a:p>
            <a:pPr algn="ctr"/>
            <a:r>
              <a:rPr lang="en-CA" sz="3200" dirty="0"/>
              <a:t>2010 - 2018</a:t>
            </a:r>
          </a:p>
        </p:txBody>
      </p:sp>
    </p:spTree>
    <p:extLst>
      <p:ext uri="{BB962C8B-B14F-4D97-AF65-F5344CB8AC3E}">
        <p14:creationId xmlns:p14="http://schemas.microsoft.com/office/powerpoint/2010/main" val="252987105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400</TotalTime>
  <Words>710</Words>
  <Application>Microsoft Office PowerPoint</Application>
  <PresentationFormat>Widescreen</PresentationFormat>
  <Paragraphs>33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Gallery</vt:lpstr>
      <vt:lpstr>PowerPoint Presentation</vt:lpstr>
      <vt:lpstr>45 YEARS OF HISTORY </vt:lpstr>
      <vt:lpstr>THE BEGINNING</vt:lpstr>
      <vt:lpstr>THE FIRST YEARS 1974-1975</vt:lpstr>
      <vt:lpstr>PowerPoint Presentation</vt:lpstr>
      <vt:lpstr>New Initiatives 1981- 1998</vt:lpstr>
      <vt:lpstr>PowerPoint Presentation</vt:lpstr>
      <vt:lpstr>25 years old but still growing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CLASSE ADULTI BE</dc:title>
  <dc:creator>stefania collins</dc:creator>
  <cp:lastModifiedBy>Michael Gretton</cp:lastModifiedBy>
  <cp:revision>48</cp:revision>
  <dcterms:created xsi:type="dcterms:W3CDTF">2017-07-27T19:48:11Z</dcterms:created>
  <dcterms:modified xsi:type="dcterms:W3CDTF">2024-07-16T18:28:11Z</dcterms:modified>
</cp:coreProperties>
</file>