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40C972-BDDE-42E8-A7F8-4897B059CD17}" v="933" dt="2024-06-16T15:54:29.6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1" autoAdjust="0"/>
    <p:restoredTop sz="94631"/>
  </p:normalViewPr>
  <p:slideViewPr>
    <p:cSldViewPr snapToGrid="0">
      <p:cViewPr varScale="1">
        <p:scale>
          <a:sx n="80" d="100"/>
          <a:sy n="80" d="100"/>
        </p:scale>
        <p:origin x="65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AAAE2-F2A5-4766-A291-653EA6954013}" type="datetimeFigureOut">
              <a:rPr lang="en-CA" smtClean="0"/>
              <a:t>2024-06-20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76B0-5952-4D5B-80FE-50479E8A56F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97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DC76B0-5952-4D5B-80FE-50479E8A56F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555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B5883-038C-4696-8E27-1811E470D6D4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8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1565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7898145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84748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9369804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C4764-F656-4735-9820-9886F8DF1D6A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889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8A6D4-154B-4E4D-9001-7A6C328D243E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80999-9BD6-4929-BDEC-B84E21C16701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F6069-8263-4296-913A-BC2234E8D32B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8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F5005-EC25-4FB9-B19B-2437F0B120D2}" type="datetime1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83B5C-2325-42FF-AF91-C1451D9D66CC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87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8DB08-3B01-46DD-99F2-F6F6334EA669}" type="datetime1">
              <a:rPr lang="en-US" smtClean="0"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0F7F3-E406-44E2-93AF-674B3F1A2E51}" type="datetime1">
              <a:rPr lang="en-US" smtClean="0"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1DD93-7C9D-4E53-81F0-DDE57FEA7EDB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4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7BC28-59DE-4F83-B4A1-497203279FAD}" type="datetime1">
              <a:rPr lang="en-US" smtClean="0"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2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C4764-F656-4735-9820-9886F8DF1D6A}" type="datetime1">
              <a:rPr lang="en-US" smtClean="0"/>
              <a:t>6/20/2024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68AC1EC-23E2-4F0E-A5A4-674EC8DB9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23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CBCF7A-1F25-A852-2576-F80E5782CF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3805" y="4207216"/>
            <a:ext cx="5304389" cy="1122058"/>
          </a:xfrm>
        </p:spPr>
        <p:txBody>
          <a:bodyPr anchor="t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CA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SAHLA 2024 Languages Education Symposium </a:t>
            </a:r>
          </a:p>
          <a:p>
            <a:pPr algn="ctr">
              <a:lnSpc>
                <a:spcPct val="110000"/>
              </a:lnSpc>
            </a:pPr>
            <a:r>
              <a:rPr lang="en-CA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Saturday June 22, </a:t>
            </a:r>
            <a:r>
              <a:rPr lang="en-US" altLang="ja-JP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2024</a:t>
            </a:r>
            <a:endParaRPr lang="en-CA" sz="1800" dirty="0">
              <a:effectLst/>
              <a:latin typeface="Calibri" panose="020F0502020204030204" pitchFamily="34" charset="0"/>
              <a:ea typeface="Yu Gothic" panose="020B04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EB2D8E3-9FBA-4F40-17C2-A1F5C6390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87" y="1528726"/>
            <a:ext cx="10945825" cy="23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8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643F7-F6EB-D153-16C7-13D1FAC73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58C64DD-2757-A90B-E15B-2F3ED7984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Autofit/>
          </a:bodyPr>
          <a:lstStyle/>
          <a:p>
            <a:r>
              <a:rPr lang="en-CA" sz="3200" b="1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School challenges</a:t>
            </a:r>
            <a:endParaRPr lang="en-CA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18102-CE22-8114-6821-A9240D6E22AB}"/>
              </a:ext>
            </a:extLst>
          </p:cNvPr>
          <p:cNvSpPr txBox="1"/>
          <p:nvPr/>
        </p:nvSpPr>
        <p:spPr>
          <a:xfrm>
            <a:off x="677863" y="2357451"/>
            <a:ext cx="8865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Finding and retaining teachers.</a:t>
            </a:r>
            <a:endParaRPr lang="en-C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C7795-29D8-70B2-96B1-C0BF2F114C92}"/>
              </a:ext>
            </a:extLst>
          </p:cNvPr>
          <p:cNvSpPr txBox="1"/>
          <p:nvPr/>
        </p:nvSpPr>
        <p:spPr>
          <a:xfrm>
            <a:off x="677863" y="3028769"/>
            <a:ext cx="7019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Allocating time for teacher training.</a:t>
            </a:r>
            <a:endParaRPr lang="en-CA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B925AE-90BC-60CA-B391-1D521BC16235}"/>
              </a:ext>
            </a:extLst>
          </p:cNvPr>
          <p:cNvSpPr txBox="1"/>
          <p:nvPr/>
        </p:nvSpPr>
        <p:spPr>
          <a:xfrm>
            <a:off x="677863" y="4359937"/>
            <a:ext cx="9061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Encouraging motivation in junior-high level students.</a:t>
            </a:r>
            <a:endParaRPr lang="en-CA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9231E6-E7B0-FEDC-6930-6D6ECC571AE5}"/>
              </a:ext>
            </a:extLst>
          </p:cNvPr>
          <p:cNvSpPr txBox="1"/>
          <p:nvPr/>
        </p:nvSpPr>
        <p:spPr>
          <a:xfrm>
            <a:off x="677863" y="1634416"/>
            <a:ext cx="364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School challenges include: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D403C-B654-ABA2-F4DF-6E97323DBB31}"/>
              </a:ext>
            </a:extLst>
          </p:cNvPr>
          <p:cNvSpPr txBox="1"/>
          <p:nvPr/>
        </p:nvSpPr>
        <p:spPr>
          <a:xfrm>
            <a:off x="677863" y="3694353"/>
            <a:ext cx="9061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Maintaining an affordable tuition fee.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599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F7D74-5314-1026-785E-F37C8E46C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80" y="328653"/>
            <a:ext cx="7829283" cy="816205"/>
          </a:xfrm>
        </p:spPr>
        <p:txBody>
          <a:bodyPr>
            <a:normAutofit fontScale="90000"/>
          </a:bodyPr>
          <a:lstStyle/>
          <a:p>
            <a:r>
              <a:rPr lang="en-CA" sz="4800" dirty="0">
                <a:latin typeface="Aptos" panose="020B0004020202020204" pitchFamily="34" charset="0"/>
              </a:rPr>
              <a:t>Purpose and Overview of school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3825D19-F7DD-A1FD-52B1-92B5AD49280C}"/>
              </a:ext>
            </a:extLst>
          </p:cNvPr>
          <p:cNvSpPr txBox="1">
            <a:spLocks/>
          </p:cNvSpPr>
          <p:nvPr/>
        </p:nvSpPr>
        <p:spPr>
          <a:xfrm>
            <a:off x="340731" y="1318374"/>
            <a:ext cx="9091179" cy="211062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>
                <a:latin typeface="Aptos" panose="020B0004020202020204" pitchFamily="34" charset="0"/>
              </a:rPr>
              <a:t>1. </a:t>
            </a:r>
            <a:r>
              <a:rPr lang="en-CA" sz="2800" dirty="0">
                <a:solidFill>
                  <a:schemeClr val="tx1"/>
                </a:solidFill>
                <a:latin typeface="Aptos" panose="020B0004020202020204" pitchFamily="34" charset="0"/>
              </a:rPr>
              <a:t>Established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 in</a:t>
            </a:r>
            <a:r>
              <a:rPr lang="en-CA" sz="2800" dirty="0">
                <a:solidFill>
                  <a:schemeClr val="tx1"/>
                </a:solidFill>
                <a:latin typeface="Aptos" panose="020B0004020202020204" pitchFamily="34" charset="0"/>
              </a:rPr>
              <a:t> 201</a:t>
            </a:r>
            <a:r>
              <a:rPr lang="en-US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4</a:t>
            </a:r>
            <a:endParaRPr lang="en-CA" sz="2800" dirty="0">
              <a:solidFill>
                <a:schemeClr val="tx1"/>
              </a:solidFill>
              <a:latin typeface="Aptos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Instructing core subjects  </a:t>
            </a:r>
            <a:r>
              <a:rPr lang="en-CA" sz="2800" dirty="0">
                <a:solidFill>
                  <a:schemeClr val="tx1"/>
                </a:solidFill>
                <a:latin typeface="Aptos" panose="020B0004020202020204" pitchFamily="34" charset="0"/>
              </a:rPr>
              <a:t>(</a:t>
            </a:r>
            <a:r>
              <a:rPr lang="en-CA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Japanese </a:t>
            </a:r>
            <a:r>
              <a:rPr lang="en-US" altLang="ja-JP" sz="2800" dirty="0">
                <a:solidFill>
                  <a:schemeClr val="tx1"/>
                </a:solidFill>
                <a:latin typeface="Aptos" panose="020B0004020202020204" pitchFamily="34" charset="0"/>
              </a:rPr>
              <a:t>language </a:t>
            </a:r>
            <a:r>
              <a:rPr lang="en-US" sz="2800" dirty="0">
                <a:solidFill>
                  <a:schemeClr val="tx1"/>
                </a:solidFill>
                <a:latin typeface="Aptos" panose="020B0004020202020204" pitchFamily="34" charset="0"/>
              </a:rPr>
              <a:t>and Mathematics) alongside cultural education for children returning to Japan and Japanese children raised abroad.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458029-2560-8F9E-7A14-B31D1B8567BF}"/>
              </a:ext>
            </a:extLst>
          </p:cNvPr>
          <p:cNvSpPr txBox="1">
            <a:spLocks/>
          </p:cNvSpPr>
          <p:nvPr/>
        </p:nvSpPr>
        <p:spPr>
          <a:xfrm>
            <a:off x="340732" y="3721292"/>
            <a:ext cx="6311860" cy="11499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2800" dirty="0">
                <a:latin typeface="Aptos" panose="020B0004020202020204" pitchFamily="34" charset="0"/>
              </a:rPr>
              <a:t>2.Location: </a:t>
            </a:r>
            <a:r>
              <a:rPr lang="en-CA" sz="2800" dirty="0">
                <a:solidFill>
                  <a:schemeClr val="tx1"/>
                </a:solidFill>
                <a:latin typeface="Aptos" panose="020B0004020202020204" pitchFamily="34" charset="0"/>
              </a:rPr>
              <a:t>Senator Patrick Burns School (CBE rental) (Brentwood, NW)</a:t>
            </a:r>
          </a:p>
        </p:txBody>
      </p:sp>
      <p:pic>
        <p:nvPicPr>
          <p:cNvPr id="3" name="image13.jpg">
            <a:extLst>
              <a:ext uri="{FF2B5EF4-FFF2-40B4-BE49-F238E27FC236}">
                <a16:creationId xmlns:a16="http://schemas.microsoft.com/office/drawing/2014/main" id="{08A42B4A-02D3-B108-FBFA-48E400A0B01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374296" y="3602516"/>
            <a:ext cx="5300870" cy="313871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07413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8DFC5-FFDE-689D-A5A9-D3F5B79C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7245"/>
            <a:ext cx="6297612" cy="633984"/>
          </a:xfrm>
        </p:spPr>
        <p:txBody>
          <a:bodyPr>
            <a:normAutofit fontScale="90000"/>
          </a:bodyPr>
          <a:lstStyle/>
          <a:p>
            <a:r>
              <a:rPr lang="en-CA" dirty="0"/>
              <a:t>Pre-school and Kindergarten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07B18-EC07-878F-E264-120468B5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51DAF-2253-E2E2-8FA4-583104829BCC}"/>
              </a:ext>
            </a:extLst>
          </p:cNvPr>
          <p:cNvSpPr txBox="1"/>
          <p:nvPr/>
        </p:nvSpPr>
        <p:spPr>
          <a:xfrm>
            <a:off x="677334" y="3554725"/>
            <a:ext cx="9091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2. # of students:  64 total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598D0-F0EA-2D7C-52F5-BD83A0C2801A}"/>
              </a:ext>
            </a:extLst>
          </p:cNvPr>
          <p:cNvSpPr txBox="1"/>
          <p:nvPr/>
        </p:nvSpPr>
        <p:spPr>
          <a:xfrm>
            <a:off x="677334" y="2661439"/>
            <a:ext cx="9271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1. # of classes:  6 classes</a:t>
            </a:r>
          </a:p>
          <a:p>
            <a:r>
              <a:rPr lang="en-CA" sz="2400" dirty="0">
                <a:latin typeface="Aptos" panose="020B0004020202020204" pitchFamily="34" charset="0"/>
              </a:rPr>
              <a:t>				 (two classes each for 3-, 4-,  &amp; 5-year-olds)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0801C1-993D-61F2-126D-209D2B975CEE}"/>
              </a:ext>
            </a:extLst>
          </p:cNvPr>
          <p:cNvSpPr txBox="1"/>
          <p:nvPr/>
        </p:nvSpPr>
        <p:spPr>
          <a:xfrm>
            <a:off x="677334" y="4078679"/>
            <a:ext cx="8469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3. # of teachers:  3 teachers and 3 assistant 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B9F8E4-7A9B-B2B3-5ACE-96E1CF421C5B}"/>
              </a:ext>
            </a:extLst>
          </p:cNvPr>
          <p:cNvSpPr txBox="1"/>
          <p:nvPr/>
        </p:nvSpPr>
        <p:spPr>
          <a:xfrm>
            <a:off x="677334" y="1044878"/>
            <a:ext cx="8749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Pre-school and Kindergarten courses are designed as a preparatory program, focusing on teaching Japanese reading, writing, and culture. Through activities such as reading books, crafts, and songs, we aim to enhance Japanese language proficiency.</a:t>
            </a:r>
            <a:endParaRPr lang="en-CA" sz="2000" dirty="0"/>
          </a:p>
        </p:txBody>
      </p:sp>
      <p:pic>
        <p:nvPicPr>
          <p:cNvPr id="11" name="Picture 10" descr="A group of children and a teacher posing for a photo&#10;&#10;Description automatically generated">
            <a:extLst>
              <a:ext uri="{FF2B5EF4-FFF2-40B4-BE49-F238E27FC236}">
                <a16:creationId xmlns:a16="http://schemas.microsoft.com/office/drawing/2014/main" id="{644404FA-90B1-6B9E-5D9A-500E2789F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3578239"/>
            <a:ext cx="4544895" cy="3165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86C5F0-346E-5471-5DD5-8C1FA3F51877}"/>
              </a:ext>
            </a:extLst>
          </p:cNvPr>
          <p:cNvSpPr txBox="1"/>
          <p:nvPr/>
        </p:nvSpPr>
        <p:spPr>
          <a:xfrm>
            <a:off x="677334" y="4602633"/>
            <a:ext cx="54186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4.  Activities and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Entrance &amp; Graduation Ceremonies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Recitals/presentations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Cultural Study Assembly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Sports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Evacuation drill and lockdown drill</a:t>
            </a:r>
          </a:p>
        </p:txBody>
      </p:sp>
    </p:spTree>
    <p:extLst>
      <p:ext uri="{BB962C8B-B14F-4D97-AF65-F5344CB8AC3E}">
        <p14:creationId xmlns:p14="http://schemas.microsoft.com/office/powerpoint/2010/main" val="208731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6A864-57F1-099A-1965-92C1D5213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72680"/>
            <a:ext cx="6144090" cy="688848"/>
          </a:xfrm>
        </p:spPr>
        <p:txBody>
          <a:bodyPr/>
          <a:lstStyle/>
          <a:p>
            <a:r>
              <a:rPr lang="en-CA" dirty="0"/>
              <a:t>Elementary and Junior High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3A9E3-9B79-6AAA-3803-D93517AB0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99D72-3966-9A17-36F5-CBB03350049D}"/>
              </a:ext>
            </a:extLst>
          </p:cNvPr>
          <p:cNvSpPr txBox="1"/>
          <p:nvPr/>
        </p:nvSpPr>
        <p:spPr>
          <a:xfrm>
            <a:off x="677334" y="2141372"/>
            <a:ext cx="733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ptos" panose="020B0004020202020204" pitchFamily="34" charset="0"/>
              </a:rPr>
              <a:t>1. # of class: Grade 1 to Grade 9 (9 classes)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FE7E0A-CA69-04FA-2902-97B27E4661CE}"/>
              </a:ext>
            </a:extLst>
          </p:cNvPr>
          <p:cNvSpPr txBox="1"/>
          <p:nvPr/>
        </p:nvSpPr>
        <p:spPr>
          <a:xfrm>
            <a:off x="678825" y="2748291"/>
            <a:ext cx="5628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ptos" panose="020B0004020202020204" pitchFamily="34" charset="0"/>
              </a:rPr>
              <a:t>2. # of students: 90 total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159A0-472D-C704-A51E-7C1E99A83DE6}"/>
              </a:ext>
            </a:extLst>
          </p:cNvPr>
          <p:cNvSpPr txBox="1"/>
          <p:nvPr/>
        </p:nvSpPr>
        <p:spPr>
          <a:xfrm>
            <a:off x="678824" y="3355210"/>
            <a:ext cx="9219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Aptos" panose="020B0004020202020204" pitchFamily="34" charset="0"/>
              </a:rPr>
              <a:t>3. # of teachers: 9 teachers and 4 assistant teachers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BB9B6-A0F3-E81B-8265-A1A772C9D16D}"/>
              </a:ext>
            </a:extLst>
          </p:cNvPr>
          <p:cNvSpPr txBox="1"/>
          <p:nvPr/>
        </p:nvSpPr>
        <p:spPr>
          <a:xfrm>
            <a:off x="607899" y="1185550"/>
            <a:ext cx="8481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Following the guidelines set by the Japanese government, we use textbooks from Japanese elementary and </a:t>
            </a:r>
            <a:r>
              <a:rPr lang="en-US" sz="2000"/>
              <a:t>Junior High for </a:t>
            </a:r>
            <a:r>
              <a:rPr lang="en-US" sz="2000" dirty="0"/>
              <a:t>instruction.</a:t>
            </a:r>
            <a:endParaRPr lang="en-CA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CA2AFE-3C6C-BA9A-0220-88B1D2F52B9B}"/>
              </a:ext>
            </a:extLst>
          </p:cNvPr>
          <p:cNvSpPr txBox="1"/>
          <p:nvPr/>
        </p:nvSpPr>
        <p:spPr>
          <a:xfrm>
            <a:off x="677334" y="4088860"/>
            <a:ext cx="541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4. Activities and events: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Entrance &amp; Graduation Ceremonies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Presentation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Sports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i="1" dirty="0"/>
              <a:t>Kanji</a:t>
            </a:r>
            <a:r>
              <a:rPr lang="en-CA" sz="2400" dirty="0"/>
              <a:t> &amp; Math Contest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Evacuation drill and lockdown drill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E814A9B-3BD8-D804-E757-E6B060E5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704" y="372680"/>
            <a:ext cx="2737119" cy="18907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9EB0A7-4B9B-6B20-107F-AA9923CA8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704" y="2297413"/>
            <a:ext cx="2737119" cy="2095747"/>
          </a:xfrm>
          <a:prstGeom prst="rect">
            <a:avLst/>
          </a:prstGeom>
        </p:spPr>
      </p:pic>
      <p:pic>
        <p:nvPicPr>
          <p:cNvPr id="20" name="Picture 1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6243F58-CBDF-E81A-47A3-0099AAA7D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487" y="4099440"/>
            <a:ext cx="4362336" cy="27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4E5FB-CBFD-B6B0-0848-453619991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923" y="310662"/>
            <a:ext cx="8845079" cy="1320800"/>
          </a:xfrm>
        </p:spPr>
        <p:txBody>
          <a:bodyPr>
            <a:normAutofit/>
          </a:bodyPr>
          <a:lstStyle/>
          <a:p>
            <a:r>
              <a:rPr lang="en-CA" sz="4000" b="1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Roles and responsibilities of school leadership team</a:t>
            </a:r>
            <a:r>
              <a:rPr lang="en-CA" sz="4000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 </a:t>
            </a:r>
            <a:endParaRPr lang="en-CA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74317-2597-1D18-E34E-7DFD2A4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320794-124E-9EC2-EDA0-1E404D7AD55D}"/>
              </a:ext>
            </a:extLst>
          </p:cNvPr>
          <p:cNvSpPr txBox="1"/>
          <p:nvPr/>
        </p:nvSpPr>
        <p:spPr>
          <a:xfrm>
            <a:off x="428923" y="1758919"/>
            <a:ext cx="9093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1. Principal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Providing overall leadership, setting educational goals and policies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Ensuring effective communications with teachers, students, </a:t>
            </a:r>
            <a:r>
              <a:rPr lang="en-US" altLang="ja-JP" sz="2400" dirty="0">
                <a:latin typeface="Aptos" panose="020B0004020202020204" pitchFamily="34" charset="0"/>
              </a:rPr>
              <a:t>and </a:t>
            </a:r>
            <a:r>
              <a:rPr lang="en-CA" sz="2400" dirty="0">
                <a:latin typeface="Aptos" panose="020B0004020202020204" pitchFamily="34" charset="0"/>
              </a:rPr>
              <a:t>parents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26603-0198-A435-704B-D0DED7A7BED0}"/>
              </a:ext>
            </a:extLst>
          </p:cNvPr>
          <p:cNvSpPr txBox="1"/>
          <p:nvPr/>
        </p:nvSpPr>
        <p:spPr>
          <a:xfrm>
            <a:off x="428923" y="3900140"/>
            <a:ext cx="909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2.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Planning and delivering lessons according curriculum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Assessing student progress and creating report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Ensuring parents understand their child's progress and attitude towards learning.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Attending meetings, participating in school events</a:t>
            </a:r>
          </a:p>
        </p:txBody>
      </p:sp>
    </p:spTree>
    <p:extLst>
      <p:ext uri="{BB962C8B-B14F-4D97-AF65-F5344CB8AC3E}">
        <p14:creationId xmlns:p14="http://schemas.microsoft.com/office/powerpoint/2010/main" val="386535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19B513-1007-3034-521D-925515AE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4FEC485-B1EA-8C5E-D91F-3074C2AD23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9274" y="451513"/>
            <a:ext cx="8596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1"/>
                </a:solidFill>
                <a:latin typeface="Aptos" panose="020B0004020202020204" pitchFamily="34" charset="0"/>
              </a:rPr>
              <a:t>3.  Volunteers (parents)</a:t>
            </a:r>
            <a:br>
              <a:rPr lang="en-CA" sz="2400" dirty="0">
                <a:solidFill>
                  <a:schemeClr val="tx1"/>
                </a:solidFill>
                <a:latin typeface="Aptos" panose="020B00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ptos" panose="020B0004020202020204" pitchFamily="34" charset="0"/>
              </a:rPr>
              <a:t>All parents volunteer for various activities such as sports day, library assistance, and ceremonies. </a:t>
            </a:r>
            <a:r>
              <a:rPr lang="en-CA" sz="2400" dirty="0">
                <a:solidFill>
                  <a:schemeClr val="tx1"/>
                </a:solidFill>
                <a:latin typeface="Aptos" panose="020B0004020202020204" pitchFamily="34" charset="0"/>
              </a:rPr>
              <a:t>Enhancing the school community through their contributions and involvement.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EE04B0-1794-B1B1-D031-447E163C4223}"/>
              </a:ext>
            </a:extLst>
          </p:cNvPr>
          <p:cNvSpPr txBox="1"/>
          <p:nvPr/>
        </p:nvSpPr>
        <p:spPr>
          <a:xfrm>
            <a:off x="429274" y="2436363"/>
            <a:ext cx="9093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2.  Parents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Supporting their children’s language acquisition.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Participating in parent-teacher meeting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Participating in volunteer activities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71468D-F81C-3C1A-7EB5-6B405E831E02}"/>
              </a:ext>
            </a:extLst>
          </p:cNvPr>
          <p:cNvSpPr txBox="1"/>
          <p:nvPr/>
        </p:nvSpPr>
        <p:spPr>
          <a:xfrm>
            <a:off x="429274" y="4421637"/>
            <a:ext cx="9093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Aptos" panose="020B0004020202020204" pitchFamily="34" charset="0"/>
              </a:rPr>
              <a:t>3.  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Actively engaging in their learning and follow school rules.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Speaking in Japanese while at school and striving to improve proficiency in Japanese language, ( Don’t forget to have fun!)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>
                <a:latin typeface="Aptos" panose="020B0004020202020204" pitchFamily="34" charset="0"/>
              </a:rPr>
              <a:t>Be kind and respectful toward each other.</a:t>
            </a:r>
          </a:p>
        </p:txBody>
      </p:sp>
    </p:spTree>
    <p:extLst>
      <p:ext uri="{BB962C8B-B14F-4D97-AF65-F5344CB8AC3E}">
        <p14:creationId xmlns:p14="http://schemas.microsoft.com/office/powerpoint/2010/main" val="356687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C47AC-7E73-E07A-C4D5-A7DFC8DBA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6108"/>
          </a:xfrm>
        </p:spPr>
        <p:txBody>
          <a:bodyPr>
            <a:noAutofit/>
          </a:bodyPr>
          <a:lstStyle/>
          <a:p>
            <a:r>
              <a:rPr lang="en-CA" sz="3200" b="1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Language school operations, budget and overhead costs</a:t>
            </a:r>
            <a:endParaRPr lang="en-CA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EF8F2-6246-7294-E45B-224CDAB55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9EF69-5B95-96DC-669C-FCC098693E35}"/>
              </a:ext>
            </a:extLst>
          </p:cNvPr>
          <p:cNvSpPr txBox="1"/>
          <p:nvPr/>
        </p:nvSpPr>
        <p:spPr>
          <a:xfrm>
            <a:off x="847898" y="2277686"/>
            <a:ext cx="882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Facility rental fee: CBE school rental (13 classroom + Gym)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BFFFFB-7BF4-230B-12DA-6797C13B2B65}"/>
              </a:ext>
            </a:extLst>
          </p:cNvPr>
          <p:cNvSpPr txBox="1"/>
          <p:nvPr/>
        </p:nvSpPr>
        <p:spPr>
          <a:xfrm>
            <a:off x="847897" y="3016350"/>
            <a:ext cx="990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Teacher’s salary: </a:t>
            </a:r>
            <a:r>
              <a:rPr lang="en-US" sz="2400" dirty="0"/>
              <a:t>The starting salary is $26, with a $1 raise each year.</a:t>
            </a:r>
            <a:endParaRPr lang="en-C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A7B4AA-6745-8CB8-ED24-D267957FF69D}"/>
              </a:ext>
            </a:extLst>
          </p:cNvPr>
          <p:cNvSpPr txBox="1"/>
          <p:nvPr/>
        </p:nvSpPr>
        <p:spPr>
          <a:xfrm>
            <a:off x="847897" y="3755014"/>
            <a:ext cx="882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Funding: We receive a subsidy from the Japanese government for part of the rental and part of the teacher’s salary. The amount of the subsidy varies each years.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60C5D-3839-9A3C-7ECD-06676E0A80C5}"/>
              </a:ext>
            </a:extLst>
          </p:cNvPr>
          <p:cNvSpPr txBox="1"/>
          <p:nvPr/>
        </p:nvSpPr>
        <p:spPr>
          <a:xfrm>
            <a:off x="847897" y="5232342"/>
            <a:ext cx="8828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Fundraising: We are not conducing fundraising.</a:t>
            </a:r>
          </a:p>
        </p:txBody>
      </p:sp>
    </p:spTree>
    <p:extLst>
      <p:ext uri="{BB962C8B-B14F-4D97-AF65-F5344CB8AC3E}">
        <p14:creationId xmlns:p14="http://schemas.microsoft.com/office/powerpoint/2010/main" val="9890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818FBC-9893-2AFE-4442-5AC934171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2AC11-ACC3-4129-BBD7-C580BF1A4EE7}" type="datetime1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5A29-C773-8B0E-AD36-772CBD07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86A370-0726-7D51-2EAB-F8FE972A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BA1B383-3407-E0D8-0590-207266A7877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0961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3200" b="1" dirty="0"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School Collaboration</a:t>
            </a:r>
            <a:endParaRPr lang="en-CA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17B93-1FD6-75A0-F5EE-99FC4BEF4B4E}"/>
              </a:ext>
            </a:extLst>
          </p:cNvPr>
          <p:cNvSpPr txBox="1"/>
          <p:nvPr/>
        </p:nvSpPr>
        <p:spPr>
          <a:xfrm>
            <a:off x="677334" y="1895300"/>
            <a:ext cx="8828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are 8 schools like ours in Canada that receive subsidies from the Japanese government and hold annual workshops.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28201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703E2-60B5-84B9-7100-31BADEF1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C1EC-23E2-4F0E-A5A4-674EC8DB954E}" type="slidenum">
              <a:rPr lang="en-US" smtClean="0"/>
              <a:t>9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66C059-1794-BCFA-520A-9EE6584C6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Autofit/>
          </a:bodyPr>
          <a:lstStyle/>
          <a:p>
            <a:r>
              <a:rPr lang="en-CA" sz="3200" b="1" dirty="0">
                <a:effectLst/>
                <a:latin typeface="Calibri" panose="020F0502020204030204" pitchFamily="34" charset="0"/>
                <a:ea typeface="Yu Gothic" panose="020B0400000000000000" pitchFamily="34" charset="-128"/>
                <a:cs typeface="Times New Roman" panose="02020603050405020304" pitchFamily="18" charset="0"/>
              </a:rPr>
              <a:t>School achievement/successes</a:t>
            </a:r>
            <a:endParaRPr lang="en-CA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B5B873-2C96-6D64-DB48-99F6DBD77F2A}"/>
              </a:ext>
            </a:extLst>
          </p:cNvPr>
          <p:cNvSpPr txBox="1"/>
          <p:nvPr/>
        </p:nvSpPr>
        <p:spPr>
          <a:xfrm>
            <a:off x="677863" y="1295879"/>
            <a:ext cx="91981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On June 8th, we held our annual sports day event. We would like to share some photos. Every year the students are looking forward to this event and enjoy every game.</a:t>
            </a:r>
            <a:endParaRPr lang="en-CA" sz="2400" dirty="0"/>
          </a:p>
        </p:txBody>
      </p:sp>
      <p:pic>
        <p:nvPicPr>
          <p:cNvPr id="2" name="image8.jpg">
            <a:extLst>
              <a:ext uri="{FF2B5EF4-FFF2-40B4-BE49-F238E27FC236}">
                <a16:creationId xmlns:a16="http://schemas.microsoft.com/office/drawing/2014/main" id="{FAA847DA-B462-F5B2-D477-833203AA195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917996" y="2761856"/>
            <a:ext cx="1773273" cy="3453414"/>
          </a:xfrm>
          <a:prstGeom prst="rect">
            <a:avLst/>
          </a:prstGeom>
          <a:ln/>
        </p:spPr>
      </p:pic>
      <p:pic>
        <p:nvPicPr>
          <p:cNvPr id="3" name="image7.jpg">
            <a:extLst>
              <a:ext uri="{FF2B5EF4-FFF2-40B4-BE49-F238E27FC236}">
                <a16:creationId xmlns:a16="http://schemas.microsoft.com/office/drawing/2014/main" id="{E464F3C2-A435-83B6-1EEC-CF8C231D3348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81980" y="2761856"/>
            <a:ext cx="2086229" cy="3453414"/>
          </a:xfrm>
          <a:prstGeom prst="rect">
            <a:avLst/>
          </a:prstGeom>
          <a:ln/>
        </p:spPr>
      </p:pic>
      <p:pic>
        <p:nvPicPr>
          <p:cNvPr id="4" name="image12.jpg">
            <a:extLst>
              <a:ext uri="{FF2B5EF4-FFF2-40B4-BE49-F238E27FC236}">
                <a16:creationId xmlns:a16="http://schemas.microsoft.com/office/drawing/2014/main" id="{61EC5105-0E28-BC0D-2341-6CB604C1C97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958921" y="2761856"/>
            <a:ext cx="3769254" cy="3453414"/>
          </a:xfrm>
          <a:prstGeom prst="rect">
            <a:avLst/>
          </a:prstGeom>
          <a:ln/>
        </p:spPr>
      </p:pic>
      <p:pic>
        <p:nvPicPr>
          <p:cNvPr id="9" name="Picture 8" descr="A child and child standing in front of a microphone&#10;&#10;Description automatically generated">
            <a:extLst>
              <a:ext uri="{FF2B5EF4-FFF2-40B4-BE49-F238E27FC236}">
                <a16:creationId xmlns:a16="http://schemas.microsoft.com/office/drawing/2014/main" id="{C6631527-BF19-62F1-91AD-CF406D03B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9" y="2761856"/>
            <a:ext cx="2003866" cy="345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0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2290</TotalTime>
  <Words>597</Words>
  <Application>Microsoft Office PowerPoint</Application>
  <PresentationFormat>Widescreen</PresentationFormat>
  <Paragraphs>73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Trebuchet MS</vt:lpstr>
      <vt:lpstr>Wingdings 3</vt:lpstr>
      <vt:lpstr>Facet</vt:lpstr>
      <vt:lpstr>PowerPoint Presentation</vt:lpstr>
      <vt:lpstr>Purpose and Overview of school</vt:lpstr>
      <vt:lpstr>Pre-school and Kindergarten </vt:lpstr>
      <vt:lpstr>Elementary and Junior High</vt:lpstr>
      <vt:lpstr>Roles and responsibilities of school leadership team </vt:lpstr>
      <vt:lpstr>3.  Volunteers (parents) All parents volunteer for various activities such as sports day, library assistance, and ceremonies. Enhancing the school community through their contributions and involvement.</vt:lpstr>
      <vt:lpstr>Language school operations, budget and overhead costs</vt:lpstr>
      <vt:lpstr>PowerPoint Presentation</vt:lpstr>
      <vt:lpstr>School achievement/successes</vt:lpstr>
      <vt:lpstr>School 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Yoko Haley</dc:creator>
  <cp:lastModifiedBy>Michael Gretton</cp:lastModifiedBy>
  <cp:revision>4</cp:revision>
  <dcterms:created xsi:type="dcterms:W3CDTF">2024-06-14T03:08:33Z</dcterms:created>
  <dcterms:modified xsi:type="dcterms:W3CDTF">2024-06-20T22:33:14Z</dcterms:modified>
</cp:coreProperties>
</file>