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60" r:id="rId4"/>
    <p:sldId id="258" r:id="rId5"/>
    <p:sldId id="259" r:id="rId6"/>
    <p:sldId id="267" r:id="rId7"/>
    <p:sldId id="268" r:id="rId8"/>
    <p:sldId id="269" r:id="rId9"/>
    <p:sldId id="270" r:id="rId10"/>
    <p:sldId id="263" r:id="rId11"/>
    <p:sldId id="271" r:id="rId12"/>
    <p:sldId id="272" r:id="rId13"/>
    <p:sldId id="273" r:id="rId14"/>
    <p:sldId id="274" r:id="rId15"/>
    <p:sldId id="275" r:id="rId16"/>
    <p:sldId id="264" r:id="rId17"/>
    <p:sldId id="265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9"/>
    <p:restoredTop sz="94615"/>
  </p:normalViewPr>
  <p:slideViewPr>
    <p:cSldViewPr snapToGrid="0" snapToObjects="1" showGuides="1">
      <p:cViewPr varScale="1">
        <p:scale>
          <a:sx n="106" d="100"/>
          <a:sy n="106" d="100"/>
        </p:scale>
        <p:origin x="2240" y="176"/>
      </p:cViewPr>
      <p:guideLst>
        <p:guide orient="horz" pos="41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557BE-454A-AE4B-B918-8CBEC1717835}" type="doc">
      <dgm:prSet loTypeId="urn:microsoft.com/office/officeart/2005/8/layout/radial4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DC74820-D0C6-BE4D-975E-C1C622F85CDC}">
      <dgm:prSet phldrT="[Text]" custT="1"/>
      <dgm:spPr/>
      <dgm:t>
        <a:bodyPr/>
        <a:lstStyle/>
        <a:p>
          <a:r>
            <a:rPr lang="en-US" sz="2800" i="1">
              <a:latin typeface="Arial Narrow"/>
              <a:cs typeface="Arial Narrow"/>
            </a:rPr>
            <a:t>Music and Songs </a:t>
          </a:r>
          <a:endParaRPr lang="en-US" sz="2800" i="1" dirty="0">
            <a:latin typeface="Arial Narrow"/>
            <a:cs typeface="Arial Narrow"/>
          </a:endParaRPr>
        </a:p>
      </dgm:t>
    </dgm:pt>
    <dgm:pt modelId="{3B7F519F-F2DF-C246-AF8C-02FAFAED9767}" type="parTrans" cxnId="{4910F9DF-761C-1E41-BE49-AC31982D403C}">
      <dgm:prSet/>
      <dgm:spPr/>
      <dgm:t>
        <a:bodyPr/>
        <a:lstStyle/>
        <a:p>
          <a:endParaRPr lang="en-US"/>
        </a:p>
      </dgm:t>
    </dgm:pt>
    <dgm:pt modelId="{60F0873D-AEFF-7641-9FCC-843FC1375308}" type="sibTrans" cxnId="{4910F9DF-761C-1E41-BE49-AC31982D403C}">
      <dgm:prSet/>
      <dgm:spPr/>
      <dgm:t>
        <a:bodyPr/>
        <a:lstStyle/>
        <a:p>
          <a:endParaRPr lang="en-US"/>
        </a:p>
      </dgm:t>
    </dgm:pt>
    <dgm:pt modelId="{F178796B-13DF-F94A-87F6-49AFB2850EA0}">
      <dgm:prSet phldrT="[Text]" custT="1"/>
      <dgm:spPr/>
      <dgm:t>
        <a:bodyPr/>
        <a:lstStyle/>
        <a:p>
          <a:r>
            <a:rPr lang="en-US" sz="2800">
              <a:latin typeface="Arial Narrow"/>
              <a:cs typeface="Arial Narrow"/>
            </a:rPr>
            <a:t>Motivation </a:t>
          </a:r>
          <a:endParaRPr lang="en-US" sz="2800" dirty="0">
            <a:latin typeface="Arial Narrow"/>
            <a:cs typeface="Arial Narrow"/>
          </a:endParaRPr>
        </a:p>
      </dgm:t>
    </dgm:pt>
    <dgm:pt modelId="{76F554BD-DE86-3F49-97A2-55A1A71819FA}" type="parTrans" cxnId="{2231EFD0-1824-E947-8AA6-1A994F8A470F}">
      <dgm:prSet/>
      <dgm:spPr/>
      <dgm:t>
        <a:bodyPr/>
        <a:lstStyle/>
        <a:p>
          <a:endParaRPr lang="en-US"/>
        </a:p>
      </dgm:t>
    </dgm:pt>
    <dgm:pt modelId="{0A0F072E-1D03-E344-9B7B-3DBE62DFAE8A}" type="sibTrans" cxnId="{2231EFD0-1824-E947-8AA6-1A994F8A470F}">
      <dgm:prSet/>
      <dgm:spPr/>
      <dgm:t>
        <a:bodyPr/>
        <a:lstStyle/>
        <a:p>
          <a:endParaRPr lang="en-US"/>
        </a:p>
      </dgm:t>
    </dgm:pt>
    <dgm:pt modelId="{09D8D1E9-A3C8-6849-BB31-960BECC71A1D}">
      <dgm:prSet phldrT="[Text]" custT="1"/>
      <dgm:spPr/>
      <dgm:t>
        <a:bodyPr/>
        <a:lstStyle/>
        <a:p>
          <a:r>
            <a:rPr lang="en-US" sz="2800">
              <a:latin typeface="Arial Narrow"/>
              <a:cs typeface="Arial Narrow"/>
            </a:rPr>
            <a:t>Popularity</a:t>
          </a:r>
          <a:endParaRPr lang="en-US" sz="2800" u="none" dirty="0">
            <a:latin typeface="Arial Narrow"/>
            <a:cs typeface="Arial Narrow"/>
          </a:endParaRPr>
        </a:p>
      </dgm:t>
    </dgm:pt>
    <dgm:pt modelId="{689E5EF1-93F5-8C44-8939-0D07DE856435}" type="parTrans" cxnId="{630FB31D-899C-244E-9691-9B2BDF2D6A98}">
      <dgm:prSet/>
      <dgm:spPr/>
      <dgm:t>
        <a:bodyPr/>
        <a:lstStyle/>
        <a:p>
          <a:endParaRPr lang="en-US"/>
        </a:p>
      </dgm:t>
    </dgm:pt>
    <dgm:pt modelId="{A1EEFEE8-C70B-A246-83E9-40F3D57F49EA}" type="sibTrans" cxnId="{630FB31D-899C-244E-9691-9B2BDF2D6A98}">
      <dgm:prSet/>
      <dgm:spPr/>
      <dgm:t>
        <a:bodyPr/>
        <a:lstStyle/>
        <a:p>
          <a:endParaRPr lang="en-US"/>
        </a:p>
      </dgm:t>
    </dgm:pt>
    <dgm:pt modelId="{2D942DCB-9896-3E45-A761-F69B3C27B193}">
      <dgm:prSet phldrT="[Text]" custT="1"/>
      <dgm:spPr/>
      <dgm:t>
        <a:bodyPr/>
        <a:lstStyle/>
        <a:p>
          <a:r>
            <a:rPr lang="en-US" sz="2400">
              <a:latin typeface="Arial Narrow"/>
              <a:cs typeface="Arial Narrow"/>
            </a:rPr>
            <a:t>Flexibility</a:t>
          </a:r>
          <a:endParaRPr lang="en-US" sz="2400" dirty="0">
            <a:latin typeface="Arial Narrow"/>
            <a:cs typeface="Arial Narrow"/>
          </a:endParaRPr>
        </a:p>
      </dgm:t>
    </dgm:pt>
    <dgm:pt modelId="{07B5E5FD-09BE-914F-B931-C80EFF276EFE}" type="parTrans" cxnId="{E84C04C6-10B0-9C4B-A280-A1EC01C2B69F}">
      <dgm:prSet/>
      <dgm:spPr/>
      <dgm:t>
        <a:bodyPr/>
        <a:lstStyle/>
        <a:p>
          <a:endParaRPr lang="en-US"/>
        </a:p>
      </dgm:t>
    </dgm:pt>
    <dgm:pt modelId="{8725B8AF-EF8C-F444-A1F5-86B7E39239A4}" type="sibTrans" cxnId="{E84C04C6-10B0-9C4B-A280-A1EC01C2B69F}">
      <dgm:prSet/>
      <dgm:spPr/>
      <dgm:t>
        <a:bodyPr/>
        <a:lstStyle/>
        <a:p>
          <a:endParaRPr lang="en-US"/>
        </a:p>
      </dgm:t>
    </dgm:pt>
    <dgm:pt modelId="{28BF96A9-2A1F-ED4B-85A2-0C2E9AA0DD02}">
      <dgm:prSet phldrT="[Text]" custT="1"/>
      <dgm:spPr/>
      <dgm:t>
        <a:bodyPr/>
        <a:lstStyle/>
        <a:p>
          <a:r>
            <a:rPr lang="en-US" sz="2400">
              <a:latin typeface="Arial Narrow"/>
              <a:cs typeface="Arial Narrow"/>
            </a:rPr>
            <a:t>Variety </a:t>
          </a:r>
          <a:endParaRPr lang="en-US" sz="2400" dirty="0">
            <a:latin typeface="Arial Narrow"/>
            <a:cs typeface="Arial Narrow"/>
          </a:endParaRPr>
        </a:p>
      </dgm:t>
    </dgm:pt>
    <dgm:pt modelId="{DAAB605C-5557-EC4B-BF3A-2882C4522A42}" type="parTrans" cxnId="{D9C51D0D-80FD-F547-850A-469AF7F1D95E}">
      <dgm:prSet/>
      <dgm:spPr/>
      <dgm:t>
        <a:bodyPr/>
        <a:lstStyle/>
        <a:p>
          <a:endParaRPr lang="en-US"/>
        </a:p>
      </dgm:t>
    </dgm:pt>
    <dgm:pt modelId="{FA9A69BC-13A3-7B4F-AC22-08AFEE7B566E}" type="sibTrans" cxnId="{D9C51D0D-80FD-F547-850A-469AF7F1D95E}">
      <dgm:prSet/>
      <dgm:spPr/>
      <dgm:t>
        <a:bodyPr/>
        <a:lstStyle/>
        <a:p>
          <a:endParaRPr lang="en-US"/>
        </a:p>
      </dgm:t>
    </dgm:pt>
    <dgm:pt modelId="{5D787CA6-BCFA-5644-91EF-39A64738CAF4}">
      <dgm:prSet phldrT="[Text]" custT="1"/>
      <dgm:spPr/>
      <dgm:t>
        <a:bodyPr/>
        <a:lstStyle/>
        <a:p>
          <a:r>
            <a:rPr lang="en-US" sz="2400">
              <a:latin typeface="Arial Narrow"/>
              <a:cs typeface="Arial Narrow"/>
            </a:rPr>
            <a:t>Availability </a:t>
          </a:r>
          <a:endParaRPr lang="en-US" sz="2400" dirty="0">
            <a:latin typeface="Arial Narrow"/>
            <a:cs typeface="Arial Narrow"/>
          </a:endParaRPr>
        </a:p>
      </dgm:t>
    </dgm:pt>
    <dgm:pt modelId="{DECD91EF-E968-3B44-A440-312982FCAC55}" type="parTrans" cxnId="{A4BBF554-CC43-4246-8F18-8FC9489058C3}">
      <dgm:prSet/>
      <dgm:spPr/>
      <dgm:t>
        <a:bodyPr/>
        <a:lstStyle/>
        <a:p>
          <a:endParaRPr lang="en-US"/>
        </a:p>
      </dgm:t>
    </dgm:pt>
    <dgm:pt modelId="{69328260-3F90-C443-830E-F072B7CBB5BD}" type="sibTrans" cxnId="{A4BBF554-CC43-4246-8F18-8FC9489058C3}">
      <dgm:prSet/>
      <dgm:spPr/>
      <dgm:t>
        <a:bodyPr/>
        <a:lstStyle/>
        <a:p>
          <a:endParaRPr lang="en-US"/>
        </a:p>
      </dgm:t>
    </dgm:pt>
    <dgm:pt modelId="{2B8A7710-A721-A046-9F17-3643F639990F}" type="pres">
      <dgm:prSet presAssocID="{96B557BE-454A-AE4B-B918-8CBEC171783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A7C7A5-EF18-1A44-B692-4E92A307CA8B}" type="pres">
      <dgm:prSet presAssocID="{3DC74820-D0C6-BE4D-975E-C1C622F85CDC}" presName="centerShape" presStyleLbl="node0" presStyleIdx="0" presStyleCnt="1"/>
      <dgm:spPr/>
    </dgm:pt>
    <dgm:pt modelId="{50B615AF-8395-7D44-9201-C8D5F1F91FBE}" type="pres">
      <dgm:prSet presAssocID="{76F554BD-DE86-3F49-97A2-55A1A71819FA}" presName="parTrans" presStyleLbl="bgSibTrans2D1" presStyleIdx="0" presStyleCnt="5"/>
      <dgm:spPr/>
    </dgm:pt>
    <dgm:pt modelId="{7EE09122-D089-E545-BD33-5AA5FD09298B}" type="pres">
      <dgm:prSet presAssocID="{F178796B-13DF-F94A-87F6-49AFB2850EA0}" presName="node" presStyleLbl="node1" presStyleIdx="0" presStyleCnt="5">
        <dgm:presLayoutVars>
          <dgm:bulletEnabled val="1"/>
        </dgm:presLayoutVars>
      </dgm:prSet>
      <dgm:spPr/>
    </dgm:pt>
    <dgm:pt modelId="{DEA015C6-4F98-B74C-AC8A-F93DEF37A7F7}" type="pres">
      <dgm:prSet presAssocID="{689E5EF1-93F5-8C44-8939-0D07DE856435}" presName="parTrans" presStyleLbl="bgSibTrans2D1" presStyleIdx="1" presStyleCnt="5"/>
      <dgm:spPr/>
    </dgm:pt>
    <dgm:pt modelId="{6B6559FB-7840-C94E-B8C2-7C66166EE206}" type="pres">
      <dgm:prSet presAssocID="{09D8D1E9-A3C8-6849-BB31-960BECC71A1D}" presName="node" presStyleLbl="node1" presStyleIdx="1" presStyleCnt="5">
        <dgm:presLayoutVars>
          <dgm:bulletEnabled val="1"/>
        </dgm:presLayoutVars>
      </dgm:prSet>
      <dgm:spPr/>
    </dgm:pt>
    <dgm:pt modelId="{643F1D0D-E4DB-5245-9726-9251A4414D73}" type="pres">
      <dgm:prSet presAssocID="{07B5E5FD-09BE-914F-B931-C80EFF276EFE}" presName="parTrans" presStyleLbl="bgSibTrans2D1" presStyleIdx="2" presStyleCnt="5"/>
      <dgm:spPr/>
    </dgm:pt>
    <dgm:pt modelId="{81746C71-F1F8-4B44-A49C-880AFD0E6293}" type="pres">
      <dgm:prSet presAssocID="{2D942DCB-9896-3E45-A761-F69B3C27B193}" presName="node" presStyleLbl="node1" presStyleIdx="2" presStyleCnt="5">
        <dgm:presLayoutVars>
          <dgm:bulletEnabled val="1"/>
        </dgm:presLayoutVars>
      </dgm:prSet>
      <dgm:spPr/>
    </dgm:pt>
    <dgm:pt modelId="{296AB48D-E140-C646-AB2C-85EB9808D5A1}" type="pres">
      <dgm:prSet presAssocID="{DAAB605C-5557-EC4B-BF3A-2882C4522A42}" presName="parTrans" presStyleLbl="bgSibTrans2D1" presStyleIdx="3" presStyleCnt="5"/>
      <dgm:spPr/>
    </dgm:pt>
    <dgm:pt modelId="{1BEB0281-F15A-3144-8FB3-4FB0EEB959FE}" type="pres">
      <dgm:prSet presAssocID="{28BF96A9-2A1F-ED4B-85A2-0C2E9AA0DD02}" presName="node" presStyleLbl="node1" presStyleIdx="3" presStyleCnt="5">
        <dgm:presLayoutVars>
          <dgm:bulletEnabled val="1"/>
        </dgm:presLayoutVars>
      </dgm:prSet>
      <dgm:spPr/>
    </dgm:pt>
    <dgm:pt modelId="{D4218801-3840-CD48-9168-4748591B74F0}" type="pres">
      <dgm:prSet presAssocID="{DECD91EF-E968-3B44-A440-312982FCAC55}" presName="parTrans" presStyleLbl="bgSibTrans2D1" presStyleIdx="4" presStyleCnt="5"/>
      <dgm:spPr/>
    </dgm:pt>
    <dgm:pt modelId="{F7390B18-5049-6449-AAEB-DD17AB991954}" type="pres">
      <dgm:prSet presAssocID="{5D787CA6-BCFA-5644-91EF-39A64738CAF4}" presName="node" presStyleLbl="node1" presStyleIdx="4" presStyleCnt="5">
        <dgm:presLayoutVars>
          <dgm:bulletEnabled val="1"/>
        </dgm:presLayoutVars>
      </dgm:prSet>
      <dgm:spPr/>
    </dgm:pt>
  </dgm:ptLst>
  <dgm:cxnLst>
    <dgm:cxn modelId="{D9C51D0D-80FD-F547-850A-469AF7F1D95E}" srcId="{3DC74820-D0C6-BE4D-975E-C1C622F85CDC}" destId="{28BF96A9-2A1F-ED4B-85A2-0C2E9AA0DD02}" srcOrd="3" destOrd="0" parTransId="{DAAB605C-5557-EC4B-BF3A-2882C4522A42}" sibTransId="{FA9A69BC-13A3-7B4F-AC22-08AFEE7B566E}"/>
    <dgm:cxn modelId="{0BE83017-7B0F-6940-B5FA-78D1319509F7}" type="presOf" srcId="{F178796B-13DF-F94A-87F6-49AFB2850EA0}" destId="{7EE09122-D089-E545-BD33-5AA5FD09298B}" srcOrd="0" destOrd="0" presId="urn:microsoft.com/office/officeart/2005/8/layout/radial4"/>
    <dgm:cxn modelId="{804FA91C-2C1A-1A4C-95F0-F09B5D69C257}" type="presOf" srcId="{07B5E5FD-09BE-914F-B931-C80EFF276EFE}" destId="{643F1D0D-E4DB-5245-9726-9251A4414D73}" srcOrd="0" destOrd="0" presId="urn:microsoft.com/office/officeart/2005/8/layout/radial4"/>
    <dgm:cxn modelId="{630FB31D-899C-244E-9691-9B2BDF2D6A98}" srcId="{3DC74820-D0C6-BE4D-975E-C1C622F85CDC}" destId="{09D8D1E9-A3C8-6849-BB31-960BECC71A1D}" srcOrd="1" destOrd="0" parTransId="{689E5EF1-93F5-8C44-8939-0D07DE856435}" sibTransId="{A1EEFEE8-C70B-A246-83E9-40F3D57F49EA}"/>
    <dgm:cxn modelId="{8D1D272F-38A9-A946-B701-D50EC77216EE}" type="presOf" srcId="{76F554BD-DE86-3F49-97A2-55A1A71819FA}" destId="{50B615AF-8395-7D44-9201-C8D5F1F91FBE}" srcOrd="0" destOrd="0" presId="urn:microsoft.com/office/officeart/2005/8/layout/radial4"/>
    <dgm:cxn modelId="{535E433F-507F-D94E-B19C-AC31AE0AB3A1}" type="presOf" srcId="{28BF96A9-2A1F-ED4B-85A2-0C2E9AA0DD02}" destId="{1BEB0281-F15A-3144-8FB3-4FB0EEB959FE}" srcOrd="0" destOrd="0" presId="urn:microsoft.com/office/officeart/2005/8/layout/radial4"/>
    <dgm:cxn modelId="{0FF76E41-04E0-4E43-9567-B37295946F78}" type="presOf" srcId="{96B557BE-454A-AE4B-B918-8CBEC1717835}" destId="{2B8A7710-A721-A046-9F17-3643F639990F}" srcOrd="0" destOrd="0" presId="urn:microsoft.com/office/officeart/2005/8/layout/radial4"/>
    <dgm:cxn modelId="{A4BBF554-CC43-4246-8F18-8FC9489058C3}" srcId="{3DC74820-D0C6-BE4D-975E-C1C622F85CDC}" destId="{5D787CA6-BCFA-5644-91EF-39A64738CAF4}" srcOrd="4" destOrd="0" parTransId="{DECD91EF-E968-3B44-A440-312982FCAC55}" sibTransId="{69328260-3F90-C443-830E-F072B7CBB5BD}"/>
    <dgm:cxn modelId="{4571D45F-21EB-9746-926C-4FECE6D00AFA}" type="presOf" srcId="{09D8D1E9-A3C8-6849-BB31-960BECC71A1D}" destId="{6B6559FB-7840-C94E-B8C2-7C66166EE206}" srcOrd="0" destOrd="0" presId="urn:microsoft.com/office/officeart/2005/8/layout/radial4"/>
    <dgm:cxn modelId="{EAAC4F74-7915-C64C-B5A4-5325ABA4E7CF}" type="presOf" srcId="{DECD91EF-E968-3B44-A440-312982FCAC55}" destId="{D4218801-3840-CD48-9168-4748591B74F0}" srcOrd="0" destOrd="0" presId="urn:microsoft.com/office/officeart/2005/8/layout/radial4"/>
    <dgm:cxn modelId="{3F425B75-4085-D143-BE07-102716F94551}" type="presOf" srcId="{689E5EF1-93F5-8C44-8939-0D07DE856435}" destId="{DEA015C6-4F98-B74C-AC8A-F93DEF37A7F7}" srcOrd="0" destOrd="0" presId="urn:microsoft.com/office/officeart/2005/8/layout/radial4"/>
    <dgm:cxn modelId="{03FE947D-730A-1045-8AFF-81D5EE17BFE6}" type="presOf" srcId="{2D942DCB-9896-3E45-A761-F69B3C27B193}" destId="{81746C71-F1F8-4B44-A49C-880AFD0E6293}" srcOrd="0" destOrd="0" presId="urn:microsoft.com/office/officeart/2005/8/layout/radial4"/>
    <dgm:cxn modelId="{C87255B9-1622-8643-992A-A5AEFE6FB479}" type="presOf" srcId="{5D787CA6-BCFA-5644-91EF-39A64738CAF4}" destId="{F7390B18-5049-6449-AAEB-DD17AB991954}" srcOrd="0" destOrd="0" presId="urn:microsoft.com/office/officeart/2005/8/layout/radial4"/>
    <dgm:cxn modelId="{E84C04C6-10B0-9C4B-A280-A1EC01C2B69F}" srcId="{3DC74820-D0C6-BE4D-975E-C1C622F85CDC}" destId="{2D942DCB-9896-3E45-A761-F69B3C27B193}" srcOrd="2" destOrd="0" parTransId="{07B5E5FD-09BE-914F-B931-C80EFF276EFE}" sibTransId="{8725B8AF-EF8C-F444-A1F5-86B7E39239A4}"/>
    <dgm:cxn modelId="{2231EFD0-1824-E947-8AA6-1A994F8A470F}" srcId="{3DC74820-D0C6-BE4D-975E-C1C622F85CDC}" destId="{F178796B-13DF-F94A-87F6-49AFB2850EA0}" srcOrd="0" destOrd="0" parTransId="{76F554BD-DE86-3F49-97A2-55A1A71819FA}" sibTransId="{0A0F072E-1D03-E344-9B7B-3DBE62DFAE8A}"/>
    <dgm:cxn modelId="{4910F9DF-761C-1E41-BE49-AC31982D403C}" srcId="{96B557BE-454A-AE4B-B918-8CBEC1717835}" destId="{3DC74820-D0C6-BE4D-975E-C1C622F85CDC}" srcOrd="0" destOrd="0" parTransId="{3B7F519F-F2DF-C246-AF8C-02FAFAED9767}" sibTransId="{60F0873D-AEFF-7641-9FCC-843FC1375308}"/>
    <dgm:cxn modelId="{B85ADAF2-84EE-AF40-9248-550DA6C82FB3}" type="presOf" srcId="{DAAB605C-5557-EC4B-BF3A-2882C4522A42}" destId="{296AB48D-E140-C646-AB2C-85EB9808D5A1}" srcOrd="0" destOrd="0" presId="urn:microsoft.com/office/officeart/2005/8/layout/radial4"/>
    <dgm:cxn modelId="{645207F4-1A90-D941-BB14-474CB609B8CF}" type="presOf" srcId="{3DC74820-D0C6-BE4D-975E-C1C622F85CDC}" destId="{38A7C7A5-EF18-1A44-B692-4E92A307CA8B}" srcOrd="0" destOrd="0" presId="urn:microsoft.com/office/officeart/2005/8/layout/radial4"/>
    <dgm:cxn modelId="{94F06A2E-CF11-7F49-A169-D69D91B81C32}" type="presParOf" srcId="{2B8A7710-A721-A046-9F17-3643F639990F}" destId="{38A7C7A5-EF18-1A44-B692-4E92A307CA8B}" srcOrd="0" destOrd="0" presId="urn:microsoft.com/office/officeart/2005/8/layout/radial4"/>
    <dgm:cxn modelId="{ADFE9E2E-20AD-934D-809D-E6E22BC6E149}" type="presParOf" srcId="{2B8A7710-A721-A046-9F17-3643F639990F}" destId="{50B615AF-8395-7D44-9201-C8D5F1F91FBE}" srcOrd="1" destOrd="0" presId="urn:microsoft.com/office/officeart/2005/8/layout/radial4"/>
    <dgm:cxn modelId="{AF922FE7-9EE2-8849-B224-C52E830DA3CC}" type="presParOf" srcId="{2B8A7710-A721-A046-9F17-3643F639990F}" destId="{7EE09122-D089-E545-BD33-5AA5FD09298B}" srcOrd="2" destOrd="0" presId="urn:microsoft.com/office/officeart/2005/8/layout/radial4"/>
    <dgm:cxn modelId="{6759E12A-E3D9-DA42-A40B-83EEFD7F39AD}" type="presParOf" srcId="{2B8A7710-A721-A046-9F17-3643F639990F}" destId="{DEA015C6-4F98-B74C-AC8A-F93DEF37A7F7}" srcOrd="3" destOrd="0" presId="urn:microsoft.com/office/officeart/2005/8/layout/radial4"/>
    <dgm:cxn modelId="{48D5B6B5-25C1-6848-A3A9-CADC9CEC056D}" type="presParOf" srcId="{2B8A7710-A721-A046-9F17-3643F639990F}" destId="{6B6559FB-7840-C94E-B8C2-7C66166EE206}" srcOrd="4" destOrd="0" presId="urn:microsoft.com/office/officeart/2005/8/layout/radial4"/>
    <dgm:cxn modelId="{682E7CCA-59C2-FE42-B457-B6329222A01B}" type="presParOf" srcId="{2B8A7710-A721-A046-9F17-3643F639990F}" destId="{643F1D0D-E4DB-5245-9726-9251A4414D73}" srcOrd="5" destOrd="0" presId="urn:microsoft.com/office/officeart/2005/8/layout/radial4"/>
    <dgm:cxn modelId="{486AA99E-AB9D-4642-A3A1-D77171D5CE43}" type="presParOf" srcId="{2B8A7710-A721-A046-9F17-3643F639990F}" destId="{81746C71-F1F8-4B44-A49C-880AFD0E6293}" srcOrd="6" destOrd="0" presId="urn:microsoft.com/office/officeart/2005/8/layout/radial4"/>
    <dgm:cxn modelId="{AA4A5F77-BC5E-0640-AE1A-231E79539266}" type="presParOf" srcId="{2B8A7710-A721-A046-9F17-3643F639990F}" destId="{296AB48D-E140-C646-AB2C-85EB9808D5A1}" srcOrd="7" destOrd="0" presId="urn:microsoft.com/office/officeart/2005/8/layout/radial4"/>
    <dgm:cxn modelId="{E1F78971-5AAC-A440-A50B-A32E94AC029D}" type="presParOf" srcId="{2B8A7710-A721-A046-9F17-3643F639990F}" destId="{1BEB0281-F15A-3144-8FB3-4FB0EEB959FE}" srcOrd="8" destOrd="0" presId="urn:microsoft.com/office/officeart/2005/8/layout/radial4"/>
    <dgm:cxn modelId="{C61E3647-BCBA-5C4C-96C3-2BFEAD81C53E}" type="presParOf" srcId="{2B8A7710-A721-A046-9F17-3643F639990F}" destId="{D4218801-3840-CD48-9168-4748591B74F0}" srcOrd="9" destOrd="0" presId="urn:microsoft.com/office/officeart/2005/8/layout/radial4"/>
    <dgm:cxn modelId="{5A65C88B-0E21-0343-8F64-0DCE699B4E11}" type="presParOf" srcId="{2B8A7710-A721-A046-9F17-3643F639990F}" destId="{F7390B18-5049-6449-AAEB-DD17AB991954}" srcOrd="10" destOrd="0" presId="urn:microsoft.com/office/officeart/2005/8/layout/radial4"/>
  </dgm:cxnLst>
  <dgm:bg>
    <a:solidFill>
      <a:schemeClr val="bg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7C7A5-EF18-1A44-B692-4E92A307CA8B}">
      <dsp:nvSpPr>
        <dsp:cNvPr id="0" name=""/>
        <dsp:cNvSpPr/>
      </dsp:nvSpPr>
      <dsp:spPr>
        <a:xfrm>
          <a:off x="3278825" y="2625095"/>
          <a:ext cx="1946268" cy="19462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>
              <a:latin typeface="Arial Narrow"/>
              <a:cs typeface="Arial Narrow"/>
            </a:rPr>
            <a:t>Music and Songs </a:t>
          </a:r>
          <a:endParaRPr lang="en-US" sz="2800" i="1" kern="1200" dirty="0">
            <a:latin typeface="Arial Narrow"/>
            <a:cs typeface="Arial Narrow"/>
          </a:endParaRPr>
        </a:p>
      </dsp:txBody>
      <dsp:txXfrm>
        <a:off x="3563849" y="2910119"/>
        <a:ext cx="1376220" cy="1376220"/>
      </dsp:txXfrm>
    </dsp:sp>
    <dsp:sp modelId="{50B615AF-8395-7D44-9201-C8D5F1F91FBE}">
      <dsp:nvSpPr>
        <dsp:cNvPr id="0" name=""/>
        <dsp:cNvSpPr/>
      </dsp:nvSpPr>
      <dsp:spPr>
        <a:xfrm rot="10800000">
          <a:off x="1393948" y="3320886"/>
          <a:ext cx="1781209" cy="55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09122-D089-E545-BD33-5AA5FD09298B}">
      <dsp:nvSpPr>
        <dsp:cNvPr id="0" name=""/>
        <dsp:cNvSpPr/>
      </dsp:nvSpPr>
      <dsp:spPr>
        <a:xfrm>
          <a:off x="469470" y="2858647"/>
          <a:ext cx="1848954" cy="1479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Narrow"/>
              <a:cs typeface="Arial Narrow"/>
            </a:rPr>
            <a:t>Motivation </a:t>
          </a:r>
          <a:endParaRPr lang="en-US" sz="2800" kern="1200" dirty="0">
            <a:latin typeface="Arial Narrow"/>
            <a:cs typeface="Arial Narrow"/>
          </a:endParaRPr>
        </a:p>
      </dsp:txBody>
      <dsp:txXfrm>
        <a:off x="512793" y="2901970"/>
        <a:ext cx="1762308" cy="1392517"/>
      </dsp:txXfrm>
    </dsp:sp>
    <dsp:sp modelId="{DEA015C6-4F98-B74C-AC8A-F93DEF37A7F7}">
      <dsp:nvSpPr>
        <dsp:cNvPr id="0" name=""/>
        <dsp:cNvSpPr/>
      </dsp:nvSpPr>
      <dsp:spPr>
        <a:xfrm rot="13500000">
          <a:off x="1970188" y="1929719"/>
          <a:ext cx="1781209" cy="55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559FB-7840-C94E-B8C2-7C66166EE206}">
      <dsp:nvSpPr>
        <dsp:cNvPr id="0" name=""/>
        <dsp:cNvSpPr/>
      </dsp:nvSpPr>
      <dsp:spPr>
        <a:xfrm>
          <a:off x="1306562" y="837728"/>
          <a:ext cx="1848954" cy="1479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 Narrow"/>
              <a:cs typeface="Arial Narrow"/>
            </a:rPr>
            <a:t>Popularity</a:t>
          </a:r>
          <a:endParaRPr lang="en-US" sz="2800" u="none" kern="1200" dirty="0">
            <a:latin typeface="Arial Narrow"/>
            <a:cs typeface="Arial Narrow"/>
          </a:endParaRPr>
        </a:p>
      </dsp:txBody>
      <dsp:txXfrm>
        <a:off x="1349885" y="881051"/>
        <a:ext cx="1762308" cy="1392517"/>
      </dsp:txXfrm>
    </dsp:sp>
    <dsp:sp modelId="{643F1D0D-E4DB-5245-9726-9251A4414D73}">
      <dsp:nvSpPr>
        <dsp:cNvPr id="0" name=""/>
        <dsp:cNvSpPr/>
      </dsp:nvSpPr>
      <dsp:spPr>
        <a:xfrm rot="16200000">
          <a:off x="3361355" y="1353479"/>
          <a:ext cx="1781209" cy="55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46C71-F1F8-4B44-A49C-880AFD0E6293}">
      <dsp:nvSpPr>
        <dsp:cNvPr id="0" name=""/>
        <dsp:cNvSpPr/>
      </dsp:nvSpPr>
      <dsp:spPr>
        <a:xfrm>
          <a:off x="3327482" y="636"/>
          <a:ext cx="1848954" cy="1479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Narrow"/>
              <a:cs typeface="Arial Narrow"/>
            </a:rPr>
            <a:t>Flexibility</a:t>
          </a:r>
          <a:endParaRPr lang="en-US" sz="2400" kern="1200" dirty="0">
            <a:latin typeface="Arial Narrow"/>
            <a:cs typeface="Arial Narrow"/>
          </a:endParaRPr>
        </a:p>
      </dsp:txBody>
      <dsp:txXfrm>
        <a:off x="3370805" y="43959"/>
        <a:ext cx="1762308" cy="1392517"/>
      </dsp:txXfrm>
    </dsp:sp>
    <dsp:sp modelId="{296AB48D-E140-C646-AB2C-85EB9808D5A1}">
      <dsp:nvSpPr>
        <dsp:cNvPr id="0" name=""/>
        <dsp:cNvSpPr/>
      </dsp:nvSpPr>
      <dsp:spPr>
        <a:xfrm rot="18900000">
          <a:off x="4752522" y="1929719"/>
          <a:ext cx="1781209" cy="55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B0281-F15A-3144-8FB3-4FB0EEB959FE}">
      <dsp:nvSpPr>
        <dsp:cNvPr id="0" name=""/>
        <dsp:cNvSpPr/>
      </dsp:nvSpPr>
      <dsp:spPr>
        <a:xfrm>
          <a:off x="5348402" y="837728"/>
          <a:ext cx="1848954" cy="1479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Narrow"/>
              <a:cs typeface="Arial Narrow"/>
            </a:rPr>
            <a:t>Variety </a:t>
          </a:r>
          <a:endParaRPr lang="en-US" sz="2400" kern="1200" dirty="0">
            <a:latin typeface="Arial Narrow"/>
            <a:cs typeface="Arial Narrow"/>
          </a:endParaRPr>
        </a:p>
      </dsp:txBody>
      <dsp:txXfrm>
        <a:off x="5391725" y="881051"/>
        <a:ext cx="1762308" cy="1392517"/>
      </dsp:txXfrm>
    </dsp:sp>
    <dsp:sp modelId="{D4218801-3840-CD48-9168-4748591B74F0}">
      <dsp:nvSpPr>
        <dsp:cNvPr id="0" name=""/>
        <dsp:cNvSpPr/>
      </dsp:nvSpPr>
      <dsp:spPr>
        <a:xfrm>
          <a:off x="5328762" y="3320886"/>
          <a:ext cx="1781209" cy="55468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0B18-5049-6449-AAEB-DD17AB991954}">
      <dsp:nvSpPr>
        <dsp:cNvPr id="0" name=""/>
        <dsp:cNvSpPr/>
      </dsp:nvSpPr>
      <dsp:spPr>
        <a:xfrm>
          <a:off x="6185494" y="2858647"/>
          <a:ext cx="1848954" cy="1479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Narrow"/>
              <a:cs typeface="Arial Narrow"/>
            </a:rPr>
            <a:t>Availability </a:t>
          </a:r>
          <a:endParaRPr lang="en-US" sz="2400" kern="1200" dirty="0">
            <a:latin typeface="Arial Narrow"/>
            <a:cs typeface="Arial Narrow"/>
          </a:endParaRPr>
        </a:p>
      </dsp:txBody>
      <dsp:txXfrm>
        <a:off x="6228817" y="2901970"/>
        <a:ext cx="1762308" cy="1392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pPr/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319" y="1439563"/>
            <a:ext cx="6357551" cy="21568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00"/>
              </a:lnSpc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19" y="3608817"/>
            <a:ext cx="6357551" cy="72840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319" y="4349578"/>
            <a:ext cx="5690287" cy="14744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C5AE50E-BB67-BE4C-B639-5B1F6E779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319" y="5836399"/>
            <a:ext cx="5690287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4642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87759-9B3E-7B4A-8AC8-00BB9288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8"/>
            <a:ext cx="8432457" cy="4479325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22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ED04D62-3AA9-214D-8928-EF6811EB93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684" y="1775596"/>
            <a:ext cx="3149515" cy="4170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8C75E1-5E7E-BA4A-A06F-8AB20CB5F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189" y="1775595"/>
            <a:ext cx="4195119" cy="417057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BE65C4-B259-0848-8C28-01D941C52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2D80D-ADC6-7F46-9D4B-257CF34D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3CB8C31-17B9-D04A-AD0C-9EE4B3540B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39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E07E1D0-04A0-F646-9FDF-EA299EBA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39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F9D265-5699-C74F-8BA7-F087707447AE}"/>
              </a:ext>
            </a:extLst>
          </p:cNvPr>
          <p:cNvCxnSpPr/>
          <p:nvPr userDrawn="1"/>
        </p:nvCxnSpPr>
        <p:spPr>
          <a:xfrm>
            <a:off x="4572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E44C8FA-770D-1046-9E87-57D9D7082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932" y="1766452"/>
            <a:ext cx="3012030" cy="1681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6D65A2-63E1-BB4F-8662-202C2AF5B86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64932" y="3739103"/>
            <a:ext cx="3012030" cy="216742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6F9B76C-5DA8-FB4F-BE8E-C02B372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93" y="284199"/>
            <a:ext cx="7347637" cy="98854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400"/>
              </a:lnSpc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6A1398E-8F6A-A34B-AD16-2F964A5E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814" y="6449026"/>
            <a:ext cx="2057400" cy="24833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DC09A30-2DEC-8049-A594-3E394E6318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3320" y="1705232"/>
            <a:ext cx="6981566" cy="4528752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400"/>
              </a:lnSpc>
              <a:spcBef>
                <a:spcPts val="0"/>
              </a:spcBef>
              <a:buNone/>
              <a:defRPr sz="5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17646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5676" y="1723767"/>
            <a:ext cx="6858000" cy="171823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5675" y="3454357"/>
            <a:ext cx="6858000" cy="8777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65EAFC-1584-534F-94A0-E401762A1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5675" y="4856206"/>
            <a:ext cx="5690287" cy="123350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95611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0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rPAkP5kWTg?feature=oembed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J9dXhzAfOk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Y8LgcWqH20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Djtig5zAn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omana@ucalgary.c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7BBA6-CA6A-6943-BD00-7B4599350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230EF-BACA-AB4C-A271-05B1FB524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algn="ctr"/>
            <a:r>
              <a:rPr lang="en-US" sz="4200" i="1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Music in the Language Classroom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B2FEE-4549-D845-AFF8-BC694DDB7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3319" y="4595752"/>
            <a:ext cx="5690287" cy="122829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Anca Roman, MEd</a:t>
            </a:r>
          </a:p>
          <a:p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en-US" sz="3200" i="1" dirty="0">
                <a:latin typeface="CordiaUPC" panose="020B0304020202020204" pitchFamily="34" charset="-34"/>
                <a:cs typeface="CordiaUPC" panose="020B0304020202020204" pitchFamily="34" charset="-34"/>
              </a:rPr>
              <a:t>University of Calgary, Faculty of Continuing Education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2FD9A-CA41-BD42-89F2-E4B8B45C90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1D023-6E3F-F28A-E1A4-18700402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20" y="1341912"/>
            <a:ext cx="6500254" cy="2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3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Planning a Lesson-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n-US" sz="2500" dirty="0">
              <a:latin typeface="Arial Narrow"/>
              <a:cs typeface="Arial Narrow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Language proficiency and language needs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Lesson objectives and expected learning outcomes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A lesson or only part of a lesson?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The focus of a class: theme,  structure, both?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The skills practiced and the time allotted to each task : how will it fit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The appropriateness of a song’s content (DEI)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Students’ interests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Copyright and fair dealing  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/>
                <a:cs typeface="Arial Narrow"/>
              </a:rPr>
              <a:t>………………….Others</a:t>
            </a:r>
          </a:p>
          <a:p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C92973-7FD8-FDD2-9E1C-F7D5837AC9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Online Media 5" descr="Halle Bailey - Part Of Your World - Lyrics (The Little Mermaid)">
            <a:hlinkClick r:id="" action="ppaction://media"/>
            <a:extLst>
              <a:ext uri="{FF2B5EF4-FFF2-40B4-BE49-F238E27FC236}">
                <a16:creationId xmlns:a16="http://schemas.microsoft.com/office/drawing/2014/main" id="{AFC5DFE0-C53B-FCC5-AB0A-5F717D25FB7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11553" y="1775595"/>
            <a:ext cx="4195763" cy="23701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EAD473-9913-9CB7-CD33-CA8A8574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84" y="219483"/>
            <a:ext cx="6530390" cy="148061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 Sample Task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08A78-380B-5D79-9991-06145314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12B619-5650-62C3-C8EB-E2F0D01A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2" y="1775595"/>
            <a:ext cx="2897861" cy="41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A7444-9F3D-8CC1-E2E4-ACF4E911E775}"/>
              </a:ext>
            </a:extLst>
          </p:cNvPr>
          <p:cNvSpPr txBox="1"/>
          <p:nvPr/>
        </p:nvSpPr>
        <p:spPr>
          <a:xfrm>
            <a:off x="4211552" y="4788568"/>
            <a:ext cx="403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rdiaUPC" panose="020B0304020202020204" pitchFamily="34" charset="-34"/>
                <a:cs typeface="CordiaUPC" panose="020B0304020202020204" pitchFamily="34" charset="-34"/>
              </a:rPr>
              <a:t>Performed by Halle Bailey</a:t>
            </a:r>
          </a:p>
        </p:txBody>
      </p:sp>
    </p:spTree>
    <p:extLst>
      <p:ext uri="{BB962C8B-B14F-4D97-AF65-F5344CB8AC3E}">
        <p14:creationId xmlns:p14="http://schemas.microsoft.com/office/powerpoint/2010/main" val="6912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9F54-BE56-90E2-8597-4F9FDD70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4">
                    <a:lumMod val="50000"/>
                  </a:schemeClr>
                </a:solidFill>
              </a:rPr>
              <a:t>저곳으로</a:t>
            </a:r>
            <a:r>
              <a:rPr lang="ko-KR" altLang="en-US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1E08C-EF74-4629-0429-9FC62FF4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Online Media 4" descr="DANIELLE - ‘Part of Your World' (저곳으로) (The Little Mermaid OST) Lyrics [Color Coded_Han_Rom_Eng]">
            <a:hlinkClick r:id="" action="ppaction://media"/>
            <a:extLst>
              <a:ext uri="{FF2B5EF4-FFF2-40B4-BE49-F238E27FC236}">
                <a16:creationId xmlns:a16="http://schemas.microsoft.com/office/drawing/2014/main" id="{3940C318-9345-C93F-1496-1108D2B8E2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9763" y="1643063"/>
            <a:ext cx="7929562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91A1-3920-2E95-DF16-8629E113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Parte</a:t>
            </a:r>
            <a:r>
              <a:rPr lang="en-CA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de </a:t>
            </a:r>
            <a:r>
              <a:rPr lang="en-CA" dirty="0" err="1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él</a:t>
            </a:r>
            <a:br>
              <a:rPr lang="en-CA" b="1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E60C5-A2E9-D3CB-36A1-AF0BABD6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Online Media 4" descr="Parte de él | Part Of Your World | The Little Mermaid (2023) | Spanish S+T">
            <a:hlinkClick r:id="" action="ppaction://media"/>
            <a:extLst>
              <a:ext uri="{FF2B5EF4-FFF2-40B4-BE49-F238E27FC236}">
                <a16:creationId xmlns:a16="http://schemas.microsoft.com/office/drawing/2014/main" id="{22BA2BCA-5937-6F22-CEBC-7A3E5CD936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9763" y="1643063"/>
            <a:ext cx="7929562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3B69-1847-9B38-D694-C27DA99A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Task Ideas/Steps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A8AAB-4A38-EEEA-3406-23A8FFA6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80B99-0E88-C8CB-D1BA-A98887C52D4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Pre –teach the vocabulary </a:t>
            </a:r>
          </a:p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Fill in the gap; missing words can be given or not (if lyrics are projected)</a:t>
            </a:r>
          </a:p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Discuss questions related to the movie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i="1" dirty="0" err="1">
                <a:effectLst/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i.e</a:t>
            </a:r>
            <a:r>
              <a:rPr lang="en-US" sz="1800" i="1" dirty="0">
                <a:effectLst/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: Why does Ariel want to have legs? </a:t>
            </a:r>
            <a:endParaRPr lang="en-CA" sz="1800" i="1" dirty="0">
              <a:effectLst/>
              <a:latin typeface="Arial Narrow" panose="020B0604020202020204" pitchFamily="34" charset="0"/>
              <a:ea typeface="Cambria" panose="02040503050406030204" pitchFamily="18" charset="0"/>
              <a:cs typeface="Arial Narrow" panose="020B0604020202020204" pitchFamily="34" charset="0"/>
            </a:endParaRPr>
          </a:p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Have the students recycle the vocabulary in a new context </a:t>
            </a:r>
            <a:endParaRPr lang="en-CA" sz="2200" dirty="0">
              <a:effectLst/>
              <a:latin typeface="Arial Narrow" panose="020B0604020202020204" pitchFamily="34" charset="0"/>
              <a:ea typeface="Cambria" panose="02040503050406030204" pitchFamily="18" charset="0"/>
              <a:cs typeface="Arial Narrow" panose="020B0604020202020204" pitchFamily="34" charset="0"/>
            </a:endParaRPr>
          </a:p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Consider idiomatic expressions (“Who cares?” , “No big deal”, ). Have students make their own questions and practice them in short conversations in different contexts</a:t>
            </a:r>
          </a:p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latin typeface="Arial Narrow" panose="020B0604020202020204" pitchFamily="34" charset="0"/>
                <a:ea typeface="Cambria" panose="02040503050406030204" pitchFamily="18" charset="0"/>
                <a:cs typeface="Arial Narrow" panose="020B0604020202020204" pitchFamily="34" charset="0"/>
              </a:rPr>
              <a:t>Watch the movie in English; teach the song in the target language</a:t>
            </a:r>
            <a:endParaRPr lang="en-US" sz="2200" dirty="0">
              <a:effectLst/>
              <a:latin typeface="Arial Narrow" panose="020B0604020202020204" pitchFamily="34" charset="0"/>
              <a:ea typeface="Cambria" panose="02040503050406030204" pitchFamily="18" charset="0"/>
              <a:cs typeface="Arial Narrow" panose="020B0604020202020204" pitchFamily="34" charset="0"/>
            </a:endParaRPr>
          </a:p>
          <a:p>
            <a:pPr lvl="0"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200" dirty="0">
              <a:effectLst/>
              <a:latin typeface="Arial Narrow" panose="020B0604020202020204" pitchFamily="34" charset="0"/>
              <a:ea typeface="Cambria" panose="02040503050406030204" pitchFamily="18" charset="0"/>
              <a:cs typeface="Arial Narrow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CA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3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4E94-50F5-9ED1-78B5-27FE8C89EC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In HL groups, select a song that you would like your learners to know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Consider what language features you’d focus on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How would you make this learning experience meaningful?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Be ready to share your ideas!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997906-DA92-BDB9-38D0-5F7AB224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Designing your own song- based language learning task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67271-D5F0-9D25-2ED2-F6A8EC3F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E4C626-3389-CCB6-4EC2-9FDBA1086BD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r="24731"/>
          <a:stretch>
            <a:fillRect/>
          </a:stretch>
        </p:blipFill>
        <p:spPr bwMode="auto">
          <a:xfrm>
            <a:off x="716692" y="1775596"/>
            <a:ext cx="3422171" cy="41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7692" y="1643449"/>
            <a:ext cx="8432457" cy="362638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Alisaari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, J. &amp; </a:t>
            </a:r>
            <a:r>
              <a:rPr lang="en-US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Heikkola</a:t>
            </a:r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, L.M.(2017) . "Songs and Poems in the Language Classroom: Teachers' Beliefs and Practices." Teaching and Teacher Education, 63: 231-42.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CA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Learn English with Cambridge. (2020, July 3). 5 ideas for using songs with primary learners [Video]. YouTube. </a:t>
            </a:r>
            <a:r>
              <a:rPr lang="en-CA" sz="20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https://www.youtube.com/watch?v=YDjtig5zAnI</a:t>
            </a:r>
            <a:endParaRPr lang="en-CA" sz="2000" dirty="0">
              <a:solidFill>
                <a:srgbClr val="0070C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CA" sz="2000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Can music help you learn languages? (2023, May 12). https://</a:t>
            </a:r>
            <a:r>
              <a:rPr lang="en-CA" sz="2000" dirty="0" err="1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www.pearson.com</a:t>
            </a:r>
            <a:r>
              <a:rPr lang="en-CA" sz="2000" dirty="0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/languages/community/blogs/2023/05/can-music-help-you-learn-a-</a:t>
            </a:r>
            <a:r>
              <a:rPr lang="en-CA" sz="2000" dirty="0" err="1"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language.html</a:t>
            </a:r>
            <a:endParaRPr lang="en-CA" sz="2000" dirty="0"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CA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Kreisa</a:t>
            </a:r>
            <a:r>
              <a:rPr lang="en-CA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, M. (2024, April 4). 9 Tips for learning language through music. </a:t>
            </a:r>
            <a:r>
              <a:rPr lang="en-CA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FluentU</a:t>
            </a:r>
            <a:r>
              <a:rPr lang="en-CA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 Language Learning. https://</a:t>
            </a:r>
            <a:r>
              <a:rPr lang="en-CA" sz="20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www.fluentu.com</a:t>
            </a:r>
            <a:r>
              <a:rPr lang="en-CA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/blog/learn/learn-language-through-songs-2/</a:t>
            </a:r>
            <a:endParaRPr lang="en-US" sz="2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Contact Anca in the future:</a:t>
            </a:r>
          </a:p>
          <a:p>
            <a:pPr lvl="1" algn="ctr">
              <a:buNone/>
            </a:pPr>
            <a:r>
              <a:rPr lang="en-US" dirty="0">
                <a:solidFill>
                  <a:srgbClr val="0070C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romana@ucalgary.ca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1AFC-050F-BA6C-A4A6-065E9DA6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5E5C3F-9C75-A35A-89CC-829D0ECF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41C65-C035-B229-4198-E78A1FB32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B435-0882-548E-7FE4-6EB54778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Music in the Language Classroom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B8B000-6FB2-C5F2-A562-430D26E0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398F-7B56-FC56-E62F-F97E276C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9"/>
            <a:ext cx="8432457" cy="212243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Why?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When?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What?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1303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0657"/>
            <a:ext cx="8503920" cy="472839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/>
              <a:t>U</a:t>
            </a:r>
            <a:r>
              <a:rPr lang="en-US" sz="2595" dirty="0">
                <a:latin typeface="Arial Narrow"/>
                <a:cs typeface="Arial Narrow"/>
              </a:rPr>
              <a:t>sing music in the language classroom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Reasons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Purposes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Planning a lesson- considerations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An example: </a:t>
            </a:r>
            <a:r>
              <a:rPr lang="en-US" sz="2595" i="1" dirty="0">
                <a:latin typeface="Arial Narrow"/>
                <a:cs typeface="Arial Narrow"/>
              </a:rPr>
              <a:t>“ Part of your world” </a:t>
            </a:r>
            <a:r>
              <a:rPr lang="en-US" sz="2595" dirty="0">
                <a:latin typeface="Arial Narrow"/>
                <a:cs typeface="Arial Narrow"/>
              </a:rPr>
              <a:t>(The Little Mermaid, 2023)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Group Task: </a:t>
            </a:r>
            <a:r>
              <a:rPr lang="en-US" sz="2595" i="1" dirty="0">
                <a:latin typeface="Arial Narrow"/>
                <a:cs typeface="Arial Narrow"/>
              </a:rPr>
              <a:t>your songs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Conclusions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95" dirty="0">
                <a:latin typeface="Arial Narrow"/>
                <a:cs typeface="Arial Narrow"/>
              </a:rPr>
              <a:t>Teaching Second Languages Program (University of Calgary)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Using Music in the Classroom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50297"/>
            <a:ext cx="8503920" cy="394875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Arial Narrow"/>
                <a:cs typeface="Arial Narrow"/>
              </a:rPr>
              <a:t>Research shows</a:t>
            </a:r>
            <a:r>
              <a:rPr lang="en-US" sz="2600" baseline="30000" dirty="0">
                <a:latin typeface="Arial Narrow"/>
                <a:cs typeface="Arial Narrow"/>
              </a:rPr>
              <a:t> </a:t>
            </a:r>
            <a:r>
              <a:rPr lang="en-US" sz="2600" dirty="0">
                <a:latin typeface="Arial Narrow"/>
                <a:cs typeface="Arial Narrow"/>
              </a:rPr>
              <a:t>(</a:t>
            </a:r>
            <a:r>
              <a:rPr lang="en-US" sz="2600" dirty="0" err="1">
                <a:latin typeface="Arial Narrow"/>
                <a:cs typeface="Arial Narrow"/>
              </a:rPr>
              <a:t>Alisaari</a:t>
            </a:r>
            <a:r>
              <a:rPr lang="en-US" sz="2600" dirty="0">
                <a:latin typeface="Arial Narrow"/>
                <a:cs typeface="Arial Narrow"/>
              </a:rPr>
              <a:t> &amp; </a:t>
            </a:r>
            <a:r>
              <a:rPr lang="en-US" sz="2600" dirty="0" err="1">
                <a:latin typeface="Arial Narrow"/>
                <a:cs typeface="Arial Narrow"/>
              </a:rPr>
              <a:t>Heikkola</a:t>
            </a:r>
            <a:r>
              <a:rPr lang="en-US" sz="2600" dirty="0">
                <a:latin typeface="Arial Narrow"/>
                <a:cs typeface="Arial Narrow"/>
              </a:rPr>
              <a:t>, 2017) that many teachers believe that using music in the language classroom is beneficial but few of them ever use it.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latin typeface="Arial Narrow"/>
              <a:cs typeface="Arial Narrow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dirty="0">
              <a:latin typeface="Arial Narrow"/>
              <a:cs typeface="Arial Narrow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500" dirty="0">
                <a:latin typeface="Arial Narrow"/>
                <a:cs typeface="Arial Narrow"/>
              </a:rPr>
              <a:t>While designing music- based learning tasks can be time- consuming, there are multiple benefits to the use of such tasks.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Reasons to Use Music in the Language Classroom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80798491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74C5-C233-82E9-9842-C80E9E60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189" y="1660358"/>
            <a:ext cx="4195119" cy="440355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Authentic target language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Songs embed proper syntax while they teach essential grammar and vocabulary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Assist learners with connected speech, tone and rhythm, pronunciation</a:t>
            </a:r>
          </a:p>
          <a:p>
            <a:pPr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Improve listening  skills</a:t>
            </a:r>
          </a:p>
          <a:p>
            <a:pPr>
              <a:buClr>
                <a:schemeClr val="accent4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Memorize new words, patterns and phrases more easily through recollection and memory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4AE2BE-612B-DDA3-43D2-0B04C0C5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Building Language Skills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5D7C-6BA7-905F-04F6-8BEDBA97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Schoolgirl practicing with sheet music on a class at school.">
            <a:extLst>
              <a:ext uri="{FF2B5EF4-FFF2-40B4-BE49-F238E27FC236}">
                <a16:creationId xmlns:a16="http://schemas.microsoft.com/office/drawing/2014/main" id="{065211AD-7CE5-B848-99CB-94023C390EB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r="2492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0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258F-E2DD-DAE3-0324-10AF3E1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Other Considerations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F987-0930-C03E-55E0-BCB41BC2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95D05-581D-2476-E916-2F71ADABF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92" y="1643449"/>
            <a:ext cx="8432457" cy="384295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Music works with emotions and feelings: learning is easier and more meaningful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It teaches heritage language learners the culture and values of their forebearers when traditional songs are selected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Children’s songs: contain repetitive words/chunks of language that make learning easier compared with standard learning materials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It is an enjoyable way to learn a new language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 Songs and music can be used as a classroom management technique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4561C5-4FFF-D25D-C02F-C051C476BE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882" r="24882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9D3FB-D426-178C-3630-487E3044865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Arial Narrow" panose="020B0604020202020204" pitchFamily="34" charset="0"/>
                <a:cs typeface="Arial Narrow" panose="020B0604020202020204" pitchFamily="34" charset="0"/>
              </a:rPr>
              <a:t>Use music videos featuring lyrics for added support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Arial Narrow" panose="020B0604020202020204" pitchFamily="34" charset="0"/>
                <a:cs typeface="Arial Narrow" panose="020B0604020202020204" pitchFamily="34" charset="0"/>
              </a:rPr>
              <a:t>Pre- teach vocabulary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Arial Narrow" panose="020B0604020202020204" pitchFamily="34" charset="0"/>
                <a:cs typeface="Arial Narrow" panose="020B0604020202020204" pitchFamily="34" charset="0"/>
              </a:rPr>
              <a:t>Teach/practice one chunk of the song at a time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Arial Narrow" panose="020B0604020202020204" pitchFamily="34" charset="0"/>
                <a:cs typeface="Arial Narrow" panose="020B0604020202020204" pitchFamily="34" charset="0"/>
              </a:rPr>
              <a:t>Have learners sing along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Arial Narrow" panose="020B0604020202020204" pitchFamily="34" charset="0"/>
                <a:cs typeface="Arial Narrow" panose="020B0604020202020204" pitchFamily="34" charset="0"/>
              </a:rPr>
              <a:t>Include TPR (Total Physical Response): key learning feature for young learners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100" dirty="0">
                <a:latin typeface="Arial Narrow" panose="020B0604020202020204" pitchFamily="34" charset="0"/>
                <a:cs typeface="Arial Narrow" panose="020B0604020202020204" pitchFamily="34" charset="0"/>
              </a:rPr>
              <a:t>When teachers and learners do not wish to sing: replace with lip syncing/ body language/props/realia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773443-5991-FAD3-F9AC-85EAECD9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Useful Teaching Tips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D7014-B9C4-DEF8-01E0-D6D950CE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0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1B84-C978-8F29-E69D-D608A27E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EA931-5B00-8F30-E21F-299725D1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3,487 Youtube Icons, Logos, Symbols - Free in SVG, PNG, GIF ...">
            <a:extLst>
              <a:ext uri="{FF2B5EF4-FFF2-40B4-BE49-F238E27FC236}">
                <a16:creationId xmlns:a16="http://schemas.microsoft.com/office/drawing/2014/main" id="{DFEE6125-7B7B-25E3-F5E2-419FF3CDA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2" y="1643448"/>
            <a:ext cx="2590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tunes icon - Free download on Iconfinder">
            <a:extLst>
              <a:ext uri="{FF2B5EF4-FFF2-40B4-BE49-F238E27FC236}">
                <a16:creationId xmlns:a16="http://schemas.microsoft.com/office/drawing/2014/main" id="{FBDC30CE-4F02-3BFB-3D10-9A370EDA9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9" y="1643449"/>
            <a:ext cx="1918703" cy="22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C9BC050-0D5D-6D7D-1895-61F91D71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006601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A5681-7DFA-47C8-56C3-154706B41ED8}"/>
              </a:ext>
            </a:extLst>
          </p:cNvPr>
          <p:cNvSpPr txBox="1"/>
          <p:nvPr/>
        </p:nvSpPr>
        <p:spPr>
          <a:xfrm>
            <a:off x="938463" y="4319337"/>
            <a:ext cx="23567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Lyrics Translate apps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05ACD-D0F9-5BF0-CF55-45C1C4E5E8C0}"/>
              </a:ext>
            </a:extLst>
          </p:cNvPr>
          <p:cNvSpPr txBox="1"/>
          <p:nvPr/>
        </p:nvSpPr>
        <p:spPr>
          <a:xfrm>
            <a:off x="938463" y="4776537"/>
            <a:ext cx="3249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New technologies (Chat GPT)</a:t>
            </a:r>
          </a:p>
        </p:txBody>
      </p:sp>
    </p:spTree>
    <p:extLst>
      <p:ext uri="{BB962C8B-B14F-4D97-AF65-F5344CB8AC3E}">
        <p14:creationId xmlns:p14="http://schemas.microsoft.com/office/powerpoint/2010/main" val="114723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5870</TotalTime>
  <Words>728</Words>
  <Application>Microsoft Macintosh PowerPoint</Application>
  <PresentationFormat>On-screen Show (4:3)</PresentationFormat>
  <Paragraphs>106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CordiaUPC</vt:lpstr>
      <vt:lpstr>Courier New</vt:lpstr>
      <vt:lpstr>Symbol</vt:lpstr>
      <vt:lpstr>Wingdings</vt:lpstr>
      <vt:lpstr>Office Theme</vt:lpstr>
      <vt:lpstr>PowerPoint Presentation</vt:lpstr>
      <vt:lpstr>Music in the Language Classroom</vt:lpstr>
      <vt:lpstr>Agenda</vt:lpstr>
      <vt:lpstr>Using Music in the Classroom </vt:lpstr>
      <vt:lpstr>Reasons to Use Music in the Language Classroom</vt:lpstr>
      <vt:lpstr>Building Language Skills </vt:lpstr>
      <vt:lpstr>Other Considerations </vt:lpstr>
      <vt:lpstr>Useful Teaching Tips </vt:lpstr>
      <vt:lpstr>Sources</vt:lpstr>
      <vt:lpstr>Planning a Lesson- Considerations</vt:lpstr>
      <vt:lpstr>A Sample Task </vt:lpstr>
      <vt:lpstr>저곳으로 </vt:lpstr>
      <vt:lpstr>Parte de él </vt:lpstr>
      <vt:lpstr>Task Ideas/Steps</vt:lpstr>
      <vt:lpstr>Designing your own song- based language learning task 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a r</cp:lastModifiedBy>
  <cp:revision>76</cp:revision>
  <dcterms:created xsi:type="dcterms:W3CDTF">2019-09-18T20:10:48Z</dcterms:created>
  <dcterms:modified xsi:type="dcterms:W3CDTF">2024-06-09T17:38:26Z</dcterms:modified>
</cp:coreProperties>
</file>