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89" r:id="rId5"/>
    <p:sldId id="290" r:id="rId6"/>
    <p:sldId id="304" r:id="rId7"/>
    <p:sldId id="302" r:id="rId8"/>
    <p:sldId id="301" r:id="rId9"/>
    <p:sldId id="293" r:id="rId10"/>
    <p:sldId id="294" r:id="rId11"/>
    <p:sldId id="303" r:id="rId12"/>
    <p:sldId id="300" r:id="rId13"/>
    <p:sldId id="297" r:id="rId14"/>
    <p:sldId id="29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25" autoAdjust="0"/>
  </p:normalViewPr>
  <p:slideViewPr>
    <p:cSldViewPr snapToGrid="0" showGuides="1">
      <p:cViewPr varScale="1">
        <p:scale>
          <a:sx n="77" d="100"/>
          <a:sy n="77" d="100"/>
        </p:scale>
        <p:origin x="912" y="67"/>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65657-3F36-724B-A332-D448C4527D30}" type="datetimeFigureOut">
              <a:t>7/16/2024</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9A6B7-356B-4713-87EE-FC6674B1E579}" type="datetimeFigureOut">
              <a:rPr lang="en-CA" smtClean="0"/>
              <a:t>2024-07-16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308AC0-05E7-4569-8641-628F20D157E5}" type="slidenum">
              <a:rPr lang="en-CA" smtClean="0"/>
              <a:t>‹#›</a:t>
            </a:fld>
            <a:endParaRPr lang="en-CA"/>
          </a:p>
        </p:txBody>
      </p:sp>
    </p:spTree>
    <p:extLst>
      <p:ext uri="{BB962C8B-B14F-4D97-AF65-F5344CB8AC3E}">
        <p14:creationId xmlns:p14="http://schemas.microsoft.com/office/powerpoint/2010/main" val="243214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Clearer the statement easier to measure.  Relevance to the material, inspiration to continue,  community building, benefits of continuing to study. . IE  credits through Alberta Education for those that qualify…please refer to the </a:t>
            </a:r>
            <a:r>
              <a:rPr lang="en-CA" sz="1200" kern="100" dirty="0" err="1">
                <a:effectLst/>
                <a:latin typeface="Calibri" panose="020F0502020204030204" pitchFamily="34" charset="0"/>
                <a:ea typeface="Calibri" panose="020F0502020204030204" pitchFamily="34" charset="0"/>
                <a:cs typeface="Times New Roman" panose="02020603050405020304" pitchFamily="18" charset="0"/>
              </a:rPr>
              <a:t>handoutMaking</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sure the contact hours, leveled materials, testing and a certified teacher to oversee the final marks submitted to AB Ed.  Researching the curriculum standards from AB Ed and the materials meet and exceed the requirements.   Invite your community in to your school.  Share your goals and work together to get there.  </a:t>
            </a:r>
          </a:p>
          <a:p>
            <a:endParaRPr lang="en-CA" dirty="0"/>
          </a:p>
        </p:txBody>
      </p:sp>
      <p:sp>
        <p:nvSpPr>
          <p:cNvPr id="4" name="Slide Number Placeholder 3"/>
          <p:cNvSpPr>
            <a:spLocks noGrp="1"/>
          </p:cNvSpPr>
          <p:nvPr>
            <p:ph type="sldNum" sz="quarter" idx="5"/>
          </p:nvPr>
        </p:nvSpPr>
        <p:spPr/>
        <p:txBody>
          <a:bodyPr/>
          <a:lstStyle/>
          <a:p>
            <a:fld id="{D4308AC0-05E7-4569-8641-628F20D157E5}" type="slidenum">
              <a:rPr lang="en-CA" smtClean="0"/>
              <a:t>3</a:t>
            </a:fld>
            <a:endParaRPr lang="en-CA"/>
          </a:p>
        </p:txBody>
      </p:sp>
    </p:spTree>
    <p:extLst>
      <p:ext uri="{BB962C8B-B14F-4D97-AF65-F5344CB8AC3E}">
        <p14:creationId xmlns:p14="http://schemas.microsoft.com/office/powerpoint/2010/main" val="9166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Curriculum is not solely dependent on a text book or specific philosophy of teaching.  It’s a cycle as to what will be taught which is in direct correlation with the objective, or mission statement for the school.  It is an evolution of subject matter.    </a:t>
            </a:r>
          </a:p>
          <a:p>
            <a:endParaRPr lang="en-CA" dirty="0"/>
          </a:p>
        </p:txBody>
      </p:sp>
      <p:sp>
        <p:nvSpPr>
          <p:cNvPr id="4" name="Slide Number Placeholder 3"/>
          <p:cNvSpPr>
            <a:spLocks noGrp="1"/>
          </p:cNvSpPr>
          <p:nvPr>
            <p:ph type="sldNum" sz="quarter" idx="5"/>
          </p:nvPr>
        </p:nvSpPr>
        <p:spPr/>
        <p:txBody>
          <a:bodyPr/>
          <a:lstStyle/>
          <a:p>
            <a:fld id="{D4308AC0-05E7-4569-8641-628F20D157E5}" type="slidenum">
              <a:rPr lang="en-CA" smtClean="0"/>
              <a:t>4</a:t>
            </a:fld>
            <a:endParaRPr lang="en-CA"/>
          </a:p>
        </p:txBody>
      </p:sp>
    </p:spTree>
    <p:extLst>
      <p:ext uri="{BB962C8B-B14F-4D97-AF65-F5344CB8AC3E}">
        <p14:creationId xmlns:p14="http://schemas.microsoft.com/office/powerpoint/2010/main" val="133168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a:lnSpc>
                <a:spcPct val="107000"/>
              </a:lnSpc>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a.  CGLS Junior Kindergarten – Adults   b. Pre and post standardized tests, formal and informal assessments throughout the class time, cut off dates for changes, previous experience and age.  Preparedness of teachers and language proficiency.  Timing is key.        C. Classes and ages can be mixed depending on skill sets.  However, classes and materials need to be adapted and age appropriate, important to have text books/workbooks that have been modified and used for your class while meeting the overarching objective.  Ensuring that each skill set is moving forward and that there are measurable outcomes for each level.  </a:t>
            </a:r>
          </a:p>
          <a:p>
            <a:pPr marL="914400" marR="0" lvl="0" indent="0" algn="l" defTabSz="914400" rtl="0" eaLnBrk="1" fontAlgn="auto" latinLnBrk="0" hangingPunct="1">
              <a:lnSpc>
                <a:spcPct val="107000"/>
              </a:lnSpc>
              <a:spcBef>
                <a:spcPts val="0"/>
              </a:spcBef>
              <a:spcAft>
                <a:spcPts val="0"/>
              </a:spcAft>
              <a:buClrTx/>
              <a:buSzTx/>
              <a:buFontTx/>
              <a:buNone/>
              <a:tabLst/>
              <a:defRP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CGLS uses a grammar “red thread” for classes A1-high school.   We use the </a:t>
            </a:r>
            <a:r>
              <a:rPr lang="en-CA" sz="1200" kern="100" dirty="0" err="1">
                <a:effectLst/>
                <a:latin typeface="Calibri" panose="020F0502020204030204" pitchFamily="34" charset="0"/>
                <a:ea typeface="Calibri" panose="020F0502020204030204" pitchFamily="34" charset="0"/>
                <a:cs typeface="Times New Roman" panose="02020603050405020304" pitchFamily="18" charset="0"/>
              </a:rPr>
              <a:t>Modalsatz</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(how something happens) versus a “cause sentence”  A causes B.  Kids begin using this more extensively the higher their skill sets usually around grade 3 when they have a better handle on sentence structure.  Each consecutive class then builds and makes it more complicated as more complex sentences are explored.    D. Age and experience of students is appropriate for skill required as per the material.  Weekly updates and communication sent to parents and students and reinforces contact with the target language required for the week through homework or suggested activities.  Teachers need parental/caregivers support for skills to increase and student success with the material.   </a:t>
            </a:r>
          </a:p>
          <a:p>
            <a:pPr marL="914400">
              <a:lnSpc>
                <a:spcPct val="107000"/>
              </a:lnSpc>
            </a:pP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4308AC0-05E7-4569-8641-628F20D157E5}" type="slidenum">
              <a:rPr lang="en-CA" smtClean="0"/>
              <a:t>5</a:t>
            </a:fld>
            <a:endParaRPr lang="en-CA"/>
          </a:p>
        </p:txBody>
      </p:sp>
    </p:spTree>
    <p:extLst>
      <p:ext uri="{BB962C8B-B14F-4D97-AF65-F5344CB8AC3E}">
        <p14:creationId xmlns:p14="http://schemas.microsoft.com/office/powerpoint/2010/main" val="418227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a. There are a variety of ways to assess students of all ages and doesn’t have to be onerous.  However, I caution you to not do assessments for the sake of giving a test.  The assessments should be measurable and clear connection to the objective for each class as well as the overarching curriculum standards.  Here are some examples with our children’s program.  B. Formal testing and regulated by home country. .  A1 and A2 are done in class with intentional teaching for specific standards and skills  required by the exam.   C. .  AB Ed has material posted on their websites and it takes time to audit yourselves that standards and contact time with the language are being met.  This includes contact with the target language outside of class.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Other language institutes with standardize testing </a:t>
            </a:r>
          </a:p>
          <a:p>
            <a:pPr marL="914400">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Some public institutes offer tests or samples of them.  Most formalized testing from home countries have samples and there are specific texts targeting exam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4308AC0-05E7-4569-8641-628F20D157E5}" type="slidenum">
              <a:rPr lang="en-CA" smtClean="0"/>
              <a:t>6</a:t>
            </a:fld>
            <a:endParaRPr lang="en-CA"/>
          </a:p>
        </p:txBody>
      </p:sp>
    </p:spTree>
    <p:extLst>
      <p:ext uri="{BB962C8B-B14F-4D97-AF65-F5344CB8AC3E}">
        <p14:creationId xmlns:p14="http://schemas.microsoft.com/office/powerpoint/2010/main" val="227031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.a. Using resources like videos, written sources, connecting with others in the home country.  B. If developing in house be prepared to invest time, research, a willingness to collaborate and use resources and lessons that worked.   C. </a:t>
            </a:r>
            <a:r>
              <a:rPr lang="en-CA" sz="120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Vitamin de .  Orally, using modern tech, creating short film, stories, and making sure the project is staying connected to objective and not just an exercise to have something to do.  D.  Don’t solely rely on apps, but use as a resource and supplement to engage in the language in more ways.  Anton.de or group game apps. </a:t>
            </a:r>
          </a:p>
          <a:p>
            <a:endParaRPr lang="en-CA" dirty="0"/>
          </a:p>
        </p:txBody>
      </p:sp>
      <p:sp>
        <p:nvSpPr>
          <p:cNvPr id="4" name="Slide Number Placeholder 3"/>
          <p:cNvSpPr>
            <a:spLocks noGrp="1"/>
          </p:cNvSpPr>
          <p:nvPr>
            <p:ph type="sldNum" sz="quarter" idx="5"/>
          </p:nvPr>
        </p:nvSpPr>
        <p:spPr/>
        <p:txBody>
          <a:bodyPr/>
          <a:lstStyle/>
          <a:p>
            <a:fld id="{D4308AC0-05E7-4569-8641-628F20D157E5}" type="slidenum">
              <a:rPr lang="en-CA" smtClean="0"/>
              <a:t>7</a:t>
            </a:fld>
            <a:endParaRPr lang="en-CA"/>
          </a:p>
        </p:txBody>
      </p:sp>
    </p:spTree>
    <p:extLst>
      <p:ext uri="{BB962C8B-B14F-4D97-AF65-F5344CB8AC3E}">
        <p14:creationId xmlns:p14="http://schemas.microsoft.com/office/powerpoint/2010/main" val="296317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Curriculum is always evolving and not static.  Don’t be afraid to review it, make changes, keep the good stuff and be willing to change it up.  It’s not a one size fits all, so no matter how you look at it ask yourself is it growing?   Have we involved key stake holders.  Do we want to pursue accreditation and remind ourselves it’s a process.  Use the talent in your community and among your staff as they have a lot to contribute, but also need opportunities to have professional development.  At CGLS we have monthly staff meetings and a chance to touch base.  We have revamped our grading formats and have regular input in how they are developed.  It is a collaborative method and it is a form of reporting assessments and outcomes.   Partner with those in your community </a:t>
            </a:r>
          </a:p>
        </p:txBody>
      </p:sp>
      <p:sp>
        <p:nvSpPr>
          <p:cNvPr id="4" name="Slide Number Placeholder 3"/>
          <p:cNvSpPr>
            <a:spLocks noGrp="1"/>
          </p:cNvSpPr>
          <p:nvPr>
            <p:ph type="sldNum" sz="quarter" idx="5"/>
          </p:nvPr>
        </p:nvSpPr>
        <p:spPr/>
        <p:txBody>
          <a:bodyPr/>
          <a:lstStyle/>
          <a:p>
            <a:fld id="{D4308AC0-05E7-4569-8641-628F20D157E5}" type="slidenum">
              <a:rPr lang="en-CA" smtClean="0"/>
              <a:t>8</a:t>
            </a:fld>
            <a:endParaRPr lang="en-CA"/>
          </a:p>
        </p:txBody>
      </p:sp>
    </p:spTree>
    <p:extLst>
      <p:ext uri="{BB962C8B-B14F-4D97-AF65-F5344CB8AC3E}">
        <p14:creationId xmlns:p14="http://schemas.microsoft.com/office/powerpoint/2010/main" val="1048120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186028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85711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93050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2202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688022504"/>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2630451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838183944"/>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775E2-26ED-4CEF-94F6-7C85D113D53B}"/>
              </a:ext>
            </a:extLst>
          </p:cNvPr>
          <p:cNvSpPr>
            <a:spLocks noGrp="1"/>
          </p:cNvSpPr>
          <p:nvPr>
            <p:ph type="title"/>
          </p:nvPr>
        </p:nvSpPr>
        <p:spPr>
          <a:xfrm>
            <a:off x="914400" y="946653"/>
            <a:ext cx="100584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BF32AB5-76E2-49F4-96EE-B419AF1F03C2}"/>
              </a:ext>
            </a:extLst>
          </p:cNvPr>
          <p:cNvSpPr>
            <a:spLocks noGrp="1"/>
          </p:cNvSpPr>
          <p:nvPr>
            <p:ph type="body" idx="1"/>
          </p:nvPr>
        </p:nvSpPr>
        <p:spPr>
          <a:xfrm>
            <a:off x="914400" y="2294859"/>
            <a:ext cx="10058400" cy="3720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605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7"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hyperlink" Target="http://www.1ude.edu/" TargetMode="Externa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5.pn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9.png"/><Relationship Id="rId7"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10.svg"/><Relationship Id="rId9"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Calgary German Lan</a:t>
            </a:r>
            <a:r>
              <a:rPr lang="en-US" dirty="0"/>
              <a:t>guage school </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fontScale="70000" lnSpcReduction="20000"/>
          </a:bodyPr>
          <a:lstStyle/>
          <a:p>
            <a:r>
              <a:rPr lang="en-US" dirty="0"/>
              <a:t>Curriculum </a:t>
            </a:r>
            <a:r>
              <a:rPr lang="en-US" dirty="0" err="1"/>
              <a:t>Whaat</a:t>
            </a:r>
            <a:r>
              <a:rPr lang="en-US" dirty="0"/>
              <a:t>?</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p:txBody>
          <a:bodyPr>
            <a:normAutofit/>
          </a:bodyPr>
          <a:lstStyle/>
          <a:p>
            <a:r>
              <a:rPr lang="en-US" dirty="0"/>
              <a:t>June 22, 2024</a:t>
            </a:r>
            <a:endParaRPr lang="en-US"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39221" y="5253091"/>
            <a:ext cx="761998" cy="1299881"/>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4910" y="5229347"/>
            <a:ext cx="1633223" cy="1123880"/>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993395" y="5202936"/>
            <a:ext cx="1073881" cy="1245488"/>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46594" y="5229347"/>
            <a:ext cx="1576569" cy="1245489"/>
          </a:xfrm>
          <a:prstGeom prst="rect">
            <a:avLst/>
          </a:prstGeom>
        </p:spPr>
      </p:pic>
      <p:pic>
        <p:nvPicPr>
          <p:cNvPr id="7" name="Picture 6">
            <a:extLst>
              <a:ext uri="{FF2B5EF4-FFF2-40B4-BE49-F238E27FC236}">
                <a16:creationId xmlns:a16="http://schemas.microsoft.com/office/drawing/2014/main" id="{6AEDA8E0-380E-C91B-DE21-B4F24C3B4AAD}"/>
              </a:ext>
            </a:extLst>
          </p:cNvPr>
          <p:cNvPicPr>
            <a:picLocks noChangeAspect="1"/>
          </p:cNvPicPr>
          <p:nvPr/>
        </p:nvPicPr>
        <p:blipFill>
          <a:blip r:embed="rId10"/>
          <a:stretch>
            <a:fillRect/>
          </a:stretch>
        </p:blipFill>
        <p:spPr>
          <a:xfrm>
            <a:off x="674717" y="2379733"/>
            <a:ext cx="4447861" cy="2794628"/>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4389119" y="946653"/>
            <a:ext cx="7250431" cy="1482222"/>
          </a:xfrm>
        </p:spPr>
        <p:txBody>
          <a:bodyPr>
            <a:normAutofit/>
          </a:bodyPr>
          <a:lstStyle/>
          <a:p>
            <a:r>
              <a:rPr lang="en-US" sz="6000" dirty="0"/>
              <a:t>Questions?</a:t>
            </a:r>
          </a:p>
        </p:txBody>
      </p:sp>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580273" y="2306952"/>
            <a:ext cx="1572593" cy="2244095"/>
          </a:xfrm>
          <a:prstGeom prst="rect">
            <a:avLst/>
          </a:prstGeom>
        </p:spPr>
      </p:pic>
      <p:sp>
        <p:nvSpPr>
          <p:cNvPr id="4" name="Text Placeholder 3">
            <a:extLst>
              <a:ext uri="{FF2B5EF4-FFF2-40B4-BE49-F238E27FC236}">
                <a16:creationId xmlns:a16="http://schemas.microsoft.com/office/drawing/2014/main" id="{C6CC9A77-60CE-4D42-8E97-990157A99D3E}"/>
              </a:ext>
            </a:extLst>
          </p:cNvPr>
          <p:cNvSpPr>
            <a:spLocks noGrp="1"/>
          </p:cNvSpPr>
          <p:nvPr>
            <p:ph type="body" sz="quarter" idx="11"/>
          </p:nvPr>
        </p:nvSpPr>
        <p:spPr>
          <a:xfrm>
            <a:off x="4389120" y="1958784"/>
            <a:ext cx="6858000" cy="4233672"/>
          </a:xfrm>
        </p:spPr>
        <p:txBody>
          <a:bodyPr/>
          <a:lstStyle/>
          <a:p>
            <a:pPr algn="l">
              <a:lnSpc>
                <a:spcPts val="2800"/>
              </a:lnSpc>
            </a:pPr>
            <a:endParaRPr lang="en-US" sz="1800" dirty="0">
              <a:solidFill>
                <a:schemeClr val="bg1"/>
              </a:solidFill>
            </a:endParaRPr>
          </a:p>
          <a:p>
            <a:endParaRPr lang="en-US" dirty="0"/>
          </a:p>
        </p:txBody>
      </p:sp>
      <p:pic>
        <p:nvPicPr>
          <p:cNvPr id="5" name="Picture 4">
            <a:extLst>
              <a:ext uri="{FF2B5EF4-FFF2-40B4-BE49-F238E27FC236}">
                <a16:creationId xmlns:a16="http://schemas.microsoft.com/office/drawing/2014/main" id="{6CE15E5F-F157-A267-72DF-208477C73B30}"/>
              </a:ext>
            </a:extLst>
          </p:cNvPr>
          <p:cNvPicPr>
            <a:picLocks noChangeAspect="1"/>
          </p:cNvPicPr>
          <p:nvPr/>
        </p:nvPicPr>
        <p:blipFill>
          <a:blip r:embed="rId4"/>
          <a:stretch>
            <a:fillRect/>
          </a:stretch>
        </p:blipFill>
        <p:spPr>
          <a:xfrm>
            <a:off x="4640923" y="2102865"/>
            <a:ext cx="4665752" cy="4089591"/>
          </a:xfrm>
          <a:prstGeom prst="rect">
            <a:avLst/>
          </a:prstGeom>
        </p:spPr>
      </p:pic>
    </p:spTree>
    <p:extLst>
      <p:ext uri="{BB962C8B-B14F-4D97-AF65-F5344CB8AC3E}">
        <p14:creationId xmlns:p14="http://schemas.microsoft.com/office/powerpoint/2010/main" val="2600515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lstStyle/>
          <a:p>
            <a:r>
              <a:rPr lang="en-US" dirty="0"/>
              <a:t>Handouts</a:t>
            </a: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p:txBody>
          <a:bodyPr/>
          <a:lstStyle/>
          <a:p>
            <a:pPr marL="285750" indent="-285750">
              <a:lnSpc>
                <a:spcPts val="2800"/>
              </a:lnSpc>
              <a:buFont typeface="Arial" panose="020B0604020202020204" pitchFamily="34" charset="0"/>
              <a:buChar char="•"/>
            </a:pPr>
            <a:r>
              <a:rPr lang="en-US" dirty="0"/>
              <a:t>Alberta Education credit information</a:t>
            </a:r>
            <a:endParaRPr lang="en-US" sz="1800" dirty="0">
              <a:solidFill>
                <a:schemeClr val="tx1">
                  <a:lumMod val="75000"/>
                  <a:lumOff val="25000"/>
                </a:schemeClr>
              </a:solidFill>
            </a:endParaRPr>
          </a:p>
          <a:p>
            <a:endParaRPr lang="en-US" dirty="0"/>
          </a:p>
          <a:p>
            <a:endParaRPr lang="en-US" dirty="0"/>
          </a:p>
        </p:txBody>
      </p:sp>
    </p:spTree>
    <p:extLst>
      <p:ext uri="{BB962C8B-B14F-4D97-AF65-F5344CB8AC3E}">
        <p14:creationId xmlns:p14="http://schemas.microsoft.com/office/powerpoint/2010/main" val="366933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p:txBody>
          <a:bodyPr/>
          <a:lstStyle/>
          <a:p>
            <a:r>
              <a:rPr lang="en-US" dirty="0"/>
              <a:t>Let’s talk about it!</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400" y="1949061"/>
            <a:ext cx="6400800" cy="4206240"/>
          </a:xfrm>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Where do we start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What’s the objective?</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How are we going to get there? </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What does success look like?  When do we measure? </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Who is involved?  Creating, researching, implementing?</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What do you choose to keep?  Who decides? When is the right time to look for new materials?  What about the old adage if it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ain’t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broke why fix it?  </a:t>
            </a:r>
          </a:p>
          <a:p>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3490" y="425510"/>
            <a:ext cx="1670472" cy="1174691"/>
          </a:xfrm>
          <a:prstGeom prst="rect">
            <a:avLst/>
          </a:prstGeom>
        </p:spPr>
      </p:pic>
      <p:pic>
        <p:nvPicPr>
          <p:cNvPr id="4" name="Picture 3">
            <a:extLst>
              <a:ext uri="{FF2B5EF4-FFF2-40B4-BE49-F238E27FC236}">
                <a16:creationId xmlns:a16="http://schemas.microsoft.com/office/drawing/2014/main" id="{EB0420E6-7E4A-F2DC-6866-45999F8C9996}"/>
              </a:ext>
            </a:extLst>
          </p:cNvPr>
          <p:cNvPicPr>
            <a:picLocks noChangeAspect="1"/>
          </p:cNvPicPr>
          <p:nvPr/>
        </p:nvPicPr>
        <p:blipFill>
          <a:blip r:embed="rId4"/>
          <a:stretch>
            <a:fillRect/>
          </a:stretch>
        </p:blipFill>
        <p:spPr>
          <a:xfrm>
            <a:off x="9412035" y="914401"/>
            <a:ext cx="2637089" cy="4847104"/>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AD2D-F491-DCCF-45CC-219DCCD9B37F}"/>
              </a:ext>
            </a:extLst>
          </p:cNvPr>
          <p:cNvSpPr>
            <a:spLocks noGrp="1"/>
          </p:cNvSpPr>
          <p:nvPr>
            <p:ph type="title"/>
          </p:nvPr>
        </p:nvSpPr>
        <p:spPr/>
        <p:txBody>
          <a:bodyPr/>
          <a:lstStyle/>
          <a:p>
            <a:r>
              <a:rPr lang="en-CA" dirty="0"/>
              <a:t>Objective.  The why?</a:t>
            </a:r>
          </a:p>
        </p:txBody>
      </p:sp>
      <p:sp>
        <p:nvSpPr>
          <p:cNvPr id="3" name="Text Placeholder 2">
            <a:extLst>
              <a:ext uri="{FF2B5EF4-FFF2-40B4-BE49-F238E27FC236}">
                <a16:creationId xmlns:a16="http://schemas.microsoft.com/office/drawing/2014/main" id="{EF428EE7-A730-8233-909A-E2688310FE1B}"/>
              </a:ext>
            </a:extLst>
          </p:cNvPr>
          <p:cNvSpPr>
            <a:spLocks noGrp="1"/>
          </p:cNvSpPr>
          <p:nvPr>
            <p:ph type="body" sz="quarter" idx="11"/>
          </p:nvPr>
        </p:nvSpPr>
        <p:spPr>
          <a:xfrm>
            <a:off x="4543424" y="2008577"/>
            <a:ext cx="6857999" cy="4173147"/>
          </a:xfrm>
        </p:spPr>
        <p:txBody>
          <a:bodyPr>
            <a:normAutofit/>
          </a:bodyPr>
          <a:lstStyle/>
          <a:p>
            <a:pPr lvl="0">
              <a:lnSpc>
                <a:spcPct val="107000"/>
              </a:lnSpc>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lphaLcPeriod"/>
            </a:pPr>
            <a:r>
              <a:rPr lang="en-CA" sz="2600" kern="100" dirty="0">
                <a:effectLst/>
                <a:latin typeface="Calibri" panose="020F0502020204030204" pitchFamily="34" charset="0"/>
                <a:ea typeface="Calibri" panose="020F0502020204030204" pitchFamily="34" charset="0"/>
                <a:cs typeface="Times New Roman" panose="02020603050405020304" pitchFamily="18" charset="0"/>
              </a:rPr>
              <a:t>Mission statement www.calgarygermanschool.com </a:t>
            </a:r>
          </a:p>
          <a:p>
            <a:pPr lvl="0">
              <a:lnSpc>
                <a:spcPct val="107000"/>
              </a:lnSpc>
            </a:pPr>
            <a:r>
              <a:rPr lang="en-CA" sz="2600" kern="100" dirty="0">
                <a:latin typeface="Calibri" panose="020F0502020204030204" pitchFamily="34" charset="0"/>
                <a:ea typeface="Calibri" panose="020F0502020204030204" pitchFamily="34" charset="0"/>
                <a:cs typeface="Times New Roman" panose="02020603050405020304" pitchFamily="18" charset="0"/>
              </a:rPr>
              <a:t>       </a:t>
            </a:r>
            <a:r>
              <a:rPr lang="en-CA" sz="2600" kern="100" dirty="0">
                <a:effectLst/>
                <a:latin typeface="Calibri" panose="020F0502020204030204" pitchFamily="34" charset="0"/>
                <a:ea typeface="Calibri" panose="020F0502020204030204" pitchFamily="34" charset="0"/>
                <a:cs typeface="Times New Roman" panose="02020603050405020304" pitchFamily="18" charset="0"/>
              </a:rPr>
              <a:t>Calgary German Language School </a:t>
            </a:r>
          </a:p>
          <a:p>
            <a:pPr marL="914400">
              <a:lnSpc>
                <a:spcPct val="107000"/>
              </a:lnSpc>
            </a:pPr>
            <a:r>
              <a:rPr lang="en-CA" sz="1800" kern="0" dirty="0">
                <a:effectLst/>
                <a:highlight>
                  <a:srgbClr val="FF00FF"/>
                </a:highlight>
                <a:latin typeface="var(--heading-font-font-family)"/>
                <a:ea typeface="Times New Roman" panose="02020603050405020304" pitchFamily="18" charset="0"/>
                <a:cs typeface="Times New Roman" panose="02020603050405020304" pitchFamily="18" charset="0"/>
              </a:rPr>
              <a:t>We provide quality German language education to students of all ages and ability levels and encourage, foster and develop connection to the German culture</a:t>
            </a:r>
            <a:r>
              <a:rPr lang="en-CA" sz="1800" kern="100" dirty="0">
                <a:solidFill>
                  <a:srgbClr val="000000"/>
                </a:solidFill>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CA" kern="100" dirty="0">
                <a:latin typeface="Calibri" panose="020F0502020204030204" pitchFamily="34" charset="0"/>
                <a:ea typeface="Calibri" panose="020F0502020204030204" pitchFamily="34" charset="0"/>
                <a:cs typeface="Times New Roman" panose="02020603050405020304" pitchFamily="18" charset="0"/>
              </a:rPr>
              <a:t>b.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Retention Goals </a:t>
            </a:r>
          </a:p>
          <a:p>
            <a:pPr marL="914400">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In order to grow, connections need to be made both socially and academically.   </a:t>
            </a:r>
            <a:endParaRPr lang="en-CA" dirty="0"/>
          </a:p>
        </p:txBody>
      </p:sp>
      <p:pic>
        <p:nvPicPr>
          <p:cNvPr id="5" name="Picture 4">
            <a:extLst>
              <a:ext uri="{FF2B5EF4-FFF2-40B4-BE49-F238E27FC236}">
                <a16:creationId xmlns:a16="http://schemas.microsoft.com/office/drawing/2014/main" id="{61A786F4-8D6A-6176-C180-45DD9CF601CF}"/>
              </a:ext>
            </a:extLst>
          </p:cNvPr>
          <p:cNvPicPr>
            <a:picLocks noChangeAspect="1"/>
          </p:cNvPicPr>
          <p:nvPr/>
        </p:nvPicPr>
        <p:blipFill>
          <a:blip r:embed="rId3"/>
          <a:stretch>
            <a:fillRect/>
          </a:stretch>
        </p:blipFill>
        <p:spPr>
          <a:xfrm>
            <a:off x="266253" y="276225"/>
            <a:ext cx="3441998" cy="2286000"/>
          </a:xfrm>
          <a:prstGeom prst="rect">
            <a:avLst/>
          </a:prstGeom>
        </p:spPr>
      </p:pic>
      <p:pic>
        <p:nvPicPr>
          <p:cNvPr id="7" name="Picture 6">
            <a:extLst>
              <a:ext uri="{FF2B5EF4-FFF2-40B4-BE49-F238E27FC236}">
                <a16:creationId xmlns:a16="http://schemas.microsoft.com/office/drawing/2014/main" id="{A50356C8-FF4A-7363-6FE1-465548270214}"/>
              </a:ext>
            </a:extLst>
          </p:cNvPr>
          <p:cNvPicPr>
            <a:picLocks noChangeAspect="1"/>
          </p:cNvPicPr>
          <p:nvPr/>
        </p:nvPicPr>
        <p:blipFill>
          <a:blip r:embed="rId4"/>
          <a:stretch>
            <a:fillRect/>
          </a:stretch>
        </p:blipFill>
        <p:spPr>
          <a:xfrm>
            <a:off x="439480" y="3800476"/>
            <a:ext cx="3266805" cy="2154256"/>
          </a:xfrm>
          <a:prstGeom prst="rect">
            <a:avLst/>
          </a:prstGeom>
        </p:spPr>
      </p:pic>
      <p:pic>
        <p:nvPicPr>
          <p:cNvPr id="9" name="Picture 8">
            <a:extLst>
              <a:ext uri="{FF2B5EF4-FFF2-40B4-BE49-F238E27FC236}">
                <a16:creationId xmlns:a16="http://schemas.microsoft.com/office/drawing/2014/main" id="{3E1F4FDD-F020-ED0A-A780-151A1AE5C76E}"/>
              </a:ext>
            </a:extLst>
          </p:cNvPr>
          <p:cNvPicPr>
            <a:picLocks noChangeAspect="1"/>
          </p:cNvPicPr>
          <p:nvPr/>
        </p:nvPicPr>
        <p:blipFill>
          <a:blip r:embed="rId5"/>
          <a:stretch>
            <a:fillRect/>
          </a:stretch>
        </p:blipFill>
        <p:spPr>
          <a:xfrm>
            <a:off x="9668103" y="1600200"/>
            <a:ext cx="1733320" cy="1521611"/>
          </a:xfrm>
          <a:prstGeom prst="rect">
            <a:avLst/>
          </a:prstGeom>
        </p:spPr>
      </p:pic>
    </p:spTree>
    <p:extLst>
      <p:ext uri="{BB962C8B-B14F-4D97-AF65-F5344CB8AC3E}">
        <p14:creationId xmlns:p14="http://schemas.microsoft.com/office/powerpoint/2010/main" val="1102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3648075" y="466725"/>
            <a:ext cx="7599043" cy="1323975"/>
          </a:xfrm>
        </p:spPr>
        <p:txBody>
          <a:bodyPr>
            <a:noAutofit/>
          </a:bodyPr>
          <a:lstStyle/>
          <a:p>
            <a:r>
              <a:rPr lang="en-CA" sz="3200" kern="100" dirty="0">
                <a:effectLst/>
                <a:latin typeface="Calibri" panose="020F0502020204030204" pitchFamily="34" charset="0"/>
                <a:ea typeface="Calibri" panose="020F0502020204030204" pitchFamily="34" charset="0"/>
                <a:cs typeface="Times New Roman" panose="02020603050405020304" pitchFamily="18" charset="0"/>
              </a:rPr>
              <a:t>“There is no subject so old that something new can’t be said about it”  Dostoevsky</a:t>
            </a:r>
            <a:br>
              <a:rPr lang="en-CA"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461537" y="4475915"/>
            <a:ext cx="1520293" cy="1838325"/>
          </a:xfrm>
          <a:prstGeom prst="rect">
            <a:avLst/>
          </a:prstGeom>
        </p:spPr>
      </p:pic>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389120" y="1935634"/>
            <a:ext cx="6858000" cy="4233672"/>
          </a:xfrm>
        </p:spPr>
        <p:txBody>
          <a:bodyPr/>
          <a:lstStyle/>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What does curriculum mean to you? </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The expectations for what will be taught and what students will do in a program of study.  It’s the gathered information that has been considered relevant to a specific topic.   </a:t>
            </a:r>
            <a:r>
              <a:rPr lang="en-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www.1ude.edu</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Objective is for students to </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demonstrate</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growth through regular </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assessments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measured</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writing and reading markers as well as</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specific standards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for oral fluency, clearly express </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connectivity</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to the materials and link to cultural associations. </a:t>
            </a:r>
          </a:p>
          <a:p>
            <a:endParaRPr lang="en-US" dirty="0"/>
          </a:p>
          <a:p>
            <a:endParaRPr lang="en-US" dirty="0"/>
          </a:p>
        </p:txBody>
      </p:sp>
      <p:pic>
        <p:nvPicPr>
          <p:cNvPr id="4" name="Picture 3">
            <a:extLst>
              <a:ext uri="{FF2B5EF4-FFF2-40B4-BE49-F238E27FC236}">
                <a16:creationId xmlns:a16="http://schemas.microsoft.com/office/drawing/2014/main" id="{725C8158-2753-1F7F-6E81-7C9C9ECEAC0B}"/>
              </a:ext>
            </a:extLst>
          </p:cNvPr>
          <p:cNvPicPr>
            <a:picLocks noChangeAspect="1"/>
          </p:cNvPicPr>
          <p:nvPr/>
        </p:nvPicPr>
        <p:blipFill>
          <a:blip r:embed="rId6"/>
          <a:stretch>
            <a:fillRect/>
          </a:stretch>
        </p:blipFill>
        <p:spPr>
          <a:xfrm>
            <a:off x="101492" y="843110"/>
            <a:ext cx="2451208" cy="5171780"/>
          </a:xfrm>
          <a:prstGeom prst="rect">
            <a:avLst/>
          </a:prstGeom>
        </p:spPr>
      </p:pic>
    </p:spTree>
    <p:extLst>
      <p:ext uri="{BB962C8B-B14F-4D97-AF65-F5344CB8AC3E}">
        <p14:creationId xmlns:p14="http://schemas.microsoft.com/office/powerpoint/2010/main" val="217473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lstStyle/>
          <a:p>
            <a:pPr algn="ctr"/>
            <a:r>
              <a:rPr lang="en-US" dirty="0"/>
              <a:t>Where do we start?</a:t>
            </a:r>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p:txBody>
          <a:bodyPr>
            <a:normAutofit/>
          </a:bodyPr>
          <a:lstStyle/>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Program to be offered / ages of students? </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Proficiency stages or skill sets?</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How classes are formed?</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Teacher expectations </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Target language % in each class, reality?</a:t>
            </a:r>
          </a:p>
          <a:p>
            <a:pPr marL="914400">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endParaRPr lang="en-US" dirty="0"/>
          </a:p>
        </p:txBody>
      </p:sp>
      <p:pic>
        <p:nvPicPr>
          <p:cNvPr id="7" name="Picture 6">
            <a:extLst>
              <a:ext uri="{FF2B5EF4-FFF2-40B4-BE49-F238E27FC236}">
                <a16:creationId xmlns:a16="http://schemas.microsoft.com/office/drawing/2014/main" id="{AB3E3E3F-469E-FBEF-DC51-29EE213D1479}"/>
              </a:ext>
            </a:extLst>
          </p:cNvPr>
          <p:cNvPicPr>
            <a:picLocks noChangeAspect="1"/>
          </p:cNvPicPr>
          <p:nvPr/>
        </p:nvPicPr>
        <p:blipFill>
          <a:blip r:embed="rId3"/>
          <a:stretch>
            <a:fillRect/>
          </a:stretch>
        </p:blipFill>
        <p:spPr>
          <a:xfrm>
            <a:off x="7367838" y="2477897"/>
            <a:ext cx="2372095" cy="3657600"/>
          </a:xfrm>
          <a:prstGeom prst="rect">
            <a:avLst/>
          </a:prstGeom>
        </p:spPr>
      </p:pic>
      <p:pic>
        <p:nvPicPr>
          <p:cNvPr id="4" name="Picture 3">
            <a:extLst>
              <a:ext uri="{FF2B5EF4-FFF2-40B4-BE49-F238E27FC236}">
                <a16:creationId xmlns:a16="http://schemas.microsoft.com/office/drawing/2014/main" id="{6945CC62-6067-77BB-76DE-E4A33B89BC10}"/>
              </a:ext>
            </a:extLst>
          </p:cNvPr>
          <p:cNvPicPr>
            <a:picLocks noChangeAspect="1"/>
          </p:cNvPicPr>
          <p:nvPr/>
        </p:nvPicPr>
        <p:blipFill>
          <a:blip r:embed="rId4"/>
          <a:stretch>
            <a:fillRect/>
          </a:stretch>
        </p:blipFill>
        <p:spPr>
          <a:xfrm>
            <a:off x="2452067" y="4905502"/>
            <a:ext cx="1498366" cy="1477010"/>
          </a:xfrm>
          <a:prstGeom prst="rect">
            <a:avLst/>
          </a:prstGeom>
        </p:spPr>
      </p:pic>
      <p:pic>
        <p:nvPicPr>
          <p:cNvPr id="8" name="Picture 7">
            <a:extLst>
              <a:ext uri="{FF2B5EF4-FFF2-40B4-BE49-F238E27FC236}">
                <a16:creationId xmlns:a16="http://schemas.microsoft.com/office/drawing/2014/main" id="{708C775C-89F1-530A-9326-D527B0B0D030}"/>
              </a:ext>
            </a:extLst>
          </p:cNvPr>
          <p:cNvPicPr>
            <a:picLocks noChangeAspect="1"/>
          </p:cNvPicPr>
          <p:nvPr/>
        </p:nvPicPr>
        <p:blipFill>
          <a:blip r:embed="rId5"/>
          <a:stretch>
            <a:fillRect/>
          </a:stretch>
        </p:blipFill>
        <p:spPr>
          <a:xfrm>
            <a:off x="4509244" y="4905502"/>
            <a:ext cx="681070" cy="1477010"/>
          </a:xfrm>
          <a:prstGeom prst="rect">
            <a:avLst/>
          </a:prstGeom>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p:txBody>
          <a:bodyPr/>
          <a:lstStyle/>
          <a:p>
            <a:r>
              <a:rPr lang="en-US" dirty="0"/>
              <a:t>Measuring Success</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914400" y="1913294"/>
            <a:ext cx="6400800" cy="4206240"/>
          </a:xfrm>
        </p:spPr>
        <p:txBody>
          <a:bodyPr>
            <a:normAutofit fontScale="70000" lnSpcReduction="20000"/>
          </a:bodyPr>
          <a:lstStyle/>
          <a:p>
            <a:pPr marL="342900" lvl="0" indent="-342900">
              <a:lnSpc>
                <a:spcPct val="107000"/>
              </a:lnSpc>
              <a:buFont typeface="+mj-lt"/>
              <a:buAutoNum type="alphaLcPeriod"/>
            </a:pP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Regular Assessments</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Assessments should be conducted on a regular basis both formally and informally for every class .  </a:t>
            </a:r>
          </a:p>
          <a:p>
            <a:pPr marL="914400">
              <a:lnSpc>
                <a:spcPct val="107000"/>
              </a:lnSpc>
            </a:pPr>
            <a:r>
              <a:rPr lang="en-CA" kern="100" dirty="0">
                <a:latin typeface="Calibri" panose="020F0502020204030204" pitchFamily="34" charset="0"/>
                <a:ea typeface="Calibri" panose="020F0502020204030204" pitchFamily="34" charset="0"/>
                <a:cs typeface="Times New Roman" panose="02020603050405020304" pitchFamily="18" charset="0"/>
              </a:rPr>
              <a:t>A familiar story adapted and retold in the target language.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Music, presentations,  take time to get creative and keep it relevant and connected to the objective. </a:t>
            </a:r>
          </a:p>
          <a:p>
            <a:pPr lvl="0">
              <a:lnSpc>
                <a:spcPct val="107000"/>
              </a:lnSpc>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b.      </a:t>
            </a: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Standardized Exams from Individual </a:t>
            </a:r>
            <a:r>
              <a:rPr lang="en-CA" sz="2000" b="1" kern="100" dirty="0">
                <a:latin typeface="Calibri" panose="020F0502020204030204" pitchFamily="34" charset="0"/>
                <a:ea typeface="Calibri" panose="020F0502020204030204" pitchFamily="34" charset="0"/>
                <a:cs typeface="Times New Roman" panose="02020603050405020304" pitchFamily="18" charset="0"/>
              </a:rPr>
              <a:t>C</a:t>
            </a: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ountries </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Help students prepare with intentional teaching to develop stamina, confidence, and proficiency.  CGLS offers intensive course focused preparation for DSD1 and DSD2 </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Some public institutions offer tests or samples of them.  Many formalized exams from home countries have samples and sometime there are specific texts targeting exam skills.  </a:t>
            </a:r>
          </a:p>
          <a:p>
            <a:pPr lvl="0">
              <a:lnSpc>
                <a:spcPct val="107000"/>
              </a:lnSpc>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c.       </a:t>
            </a: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Compliance with AB Ed or CEFRL other credit agencies from home countries</a:t>
            </a:r>
          </a:p>
          <a:p>
            <a:pPr marL="914400">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Important to do regular curriculum review and development with your teachers and program wide to ensure compliance with the standards and your objectives meeting and or exceeding those standards</a:t>
            </a:r>
          </a:p>
          <a:p>
            <a:pPr marL="285750" indent="-285750" algn="l">
              <a:lnSpc>
                <a:spcPts val="2800"/>
              </a:lnSpc>
              <a:buFont typeface="Arial" panose="020B0604020202020204" pitchFamily="34" charset="0"/>
              <a:buChar char="•"/>
            </a:pPr>
            <a:endParaRPr lang="en-US" dirty="0"/>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7837692" y="1714500"/>
            <a:ext cx="3935208" cy="42062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ADD4835-4A5F-34AA-6263-252AD687569F}"/>
              </a:ext>
            </a:extLst>
          </p:cNvPr>
          <p:cNvPicPr>
            <a:picLocks noChangeAspect="1"/>
          </p:cNvPicPr>
          <p:nvPr/>
        </p:nvPicPr>
        <p:blipFill>
          <a:blip r:embed="rId3"/>
          <a:stretch>
            <a:fillRect/>
          </a:stretch>
        </p:blipFill>
        <p:spPr>
          <a:xfrm rot="519217">
            <a:off x="8977389" y="2013324"/>
            <a:ext cx="1411530" cy="1082327"/>
          </a:xfrm>
          <a:prstGeom prst="rect">
            <a:avLst/>
          </a:prstGeom>
        </p:spPr>
      </p:pic>
      <p:pic>
        <p:nvPicPr>
          <p:cNvPr id="11" name="Picture 10">
            <a:extLst>
              <a:ext uri="{FF2B5EF4-FFF2-40B4-BE49-F238E27FC236}">
                <a16:creationId xmlns:a16="http://schemas.microsoft.com/office/drawing/2014/main" id="{C7B2740B-4A50-3EA7-1672-9DC71506F92F}"/>
              </a:ext>
            </a:extLst>
          </p:cNvPr>
          <p:cNvPicPr>
            <a:picLocks noChangeAspect="1"/>
          </p:cNvPicPr>
          <p:nvPr/>
        </p:nvPicPr>
        <p:blipFill>
          <a:blip r:embed="rId4"/>
          <a:stretch>
            <a:fillRect/>
          </a:stretch>
        </p:blipFill>
        <p:spPr>
          <a:xfrm rot="858466">
            <a:off x="9953958" y="3495807"/>
            <a:ext cx="1327589" cy="1137365"/>
          </a:xfrm>
          <a:prstGeom prst="rect">
            <a:avLst/>
          </a:prstGeom>
        </p:spPr>
      </p:pic>
      <p:pic>
        <p:nvPicPr>
          <p:cNvPr id="13" name="Picture 12">
            <a:extLst>
              <a:ext uri="{FF2B5EF4-FFF2-40B4-BE49-F238E27FC236}">
                <a16:creationId xmlns:a16="http://schemas.microsoft.com/office/drawing/2014/main" id="{1AF2B200-6394-E572-A048-BA5CF58660E0}"/>
              </a:ext>
            </a:extLst>
          </p:cNvPr>
          <p:cNvPicPr>
            <a:picLocks noChangeAspect="1"/>
          </p:cNvPicPr>
          <p:nvPr/>
        </p:nvPicPr>
        <p:blipFill>
          <a:blip r:embed="rId5"/>
          <a:stretch>
            <a:fillRect/>
          </a:stretch>
        </p:blipFill>
        <p:spPr>
          <a:xfrm rot="21306033">
            <a:off x="8229737" y="3148907"/>
            <a:ext cx="826034" cy="1204832"/>
          </a:xfrm>
          <a:prstGeom prst="rect">
            <a:avLst/>
          </a:prstGeom>
        </p:spPr>
      </p:pic>
      <p:pic>
        <p:nvPicPr>
          <p:cNvPr id="19" name="Picture 18">
            <a:extLst>
              <a:ext uri="{FF2B5EF4-FFF2-40B4-BE49-F238E27FC236}">
                <a16:creationId xmlns:a16="http://schemas.microsoft.com/office/drawing/2014/main" id="{9E0E25ED-AF3B-8ACA-362C-47A55D7F7AC6}"/>
              </a:ext>
            </a:extLst>
          </p:cNvPr>
          <p:cNvPicPr>
            <a:picLocks noChangeAspect="1"/>
          </p:cNvPicPr>
          <p:nvPr/>
        </p:nvPicPr>
        <p:blipFill>
          <a:blip r:embed="rId6"/>
          <a:stretch>
            <a:fillRect/>
          </a:stretch>
        </p:blipFill>
        <p:spPr>
          <a:xfrm>
            <a:off x="8603625" y="4585606"/>
            <a:ext cx="1230383" cy="814018"/>
          </a:xfrm>
          <a:prstGeom prst="rect">
            <a:avLst/>
          </a:prstGeom>
        </p:spPr>
      </p:pic>
      <p:pic>
        <p:nvPicPr>
          <p:cNvPr id="20" name="Graphic 19" descr="Illustration of a ruler character ">
            <a:extLst>
              <a:ext uri="{FF2B5EF4-FFF2-40B4-BE49-F238E27FC236}">
                <a16:creationId xmlns:a16="http://schemas.microsoft.com/office/drawing/2014/main" id="{AC0472B9-445B-167D-E66D-984B7E5B64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97952" flipH="1">
            <a:off x="6125928" y="962141"/>
            <a:ext cx="2378544" cy="754168"/>
          </a:xfrm>
          <a:prstGeom prst="rect">
            <a:avLst/>
          </a:prstGeom>
        </p:spPr>
      </p:pic>
    </p:spTree>
    <p:extLst>
      <p:ext uri="{BB962C8B-B14F-4D97-AF65-F5344CB8AC3E}">
        <p14:creationId xmlns:p14="http://schemas.microsoft.com/office/powerpoint/2010/main" val="2602246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p:txBody>
          <a:bodyPr/>
          <a:lstStyle/>
          <a:p>
            <a:r>
              <a:rPr lang="en-US" dirty="0"/>
              <a:t>Beyond the Classroom </a:t>
            </a:r>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4196012" y="1947209"/>
            <a:ext cx="7051108" cy="4233672"/>
          </a:xfrm>
        </p:spPr>
        <p:txBody>
          <a:bodyPr>
            <a:normAutofit fontScale="70000" lnSpcReduction="20000"/>
          </a:bodyPr>
          <a:lstStyle/>
          <a:p>
            <a:pPr marL="342900" lvl="0" indent="-342900">
              <a:lnSpc>
                <a:spcPct val="107000"/>
              </a:lnSpc>
              <a:buFont typeface="+mj-lt"/>
              <a:buAutoNum type="alphaLcPeriod"/>
            </a:pP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Authentic language </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Language and skills not limited to a text book</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Example the flat Stanley Project.  Collaborating with another school from your target language group.  </a:t>
            </a:r>
          </a:p>
          <a:p>
            <a:pPr lvl="0">
              <a:lnSpc>
                <a:spcPct val="107000"/>
              </a:lnSpc>
            </a:pP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b.      Availability/Monetary </a:t>
            </a:r>
            <a:r>
              <a:rPr lang="en-CA" sz="2000" b="1" kern="100" dirty="0">
                <a:latin typeface="Calibri" panose="020F0502020204030204" pitchFamily="34" charset="0"/>
                <a:ea typeface="Calibri" panose="020F0502020204030204" pitchFamily="34" charset="0"/>
                <a:cs typeface="Times New Roman" panose="02020603050405020304" pitchFamily="18" charset="0"/>
              </a:rPr>
              <a:t>I</a:t>
            </a: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nvestments </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Leave plenty of time to order and receive texts, and review prior to purchase and find out if there are support materials available electronically along with licensing  </a:t>
            </a:r>
          </a:p>
          <a:p>
            <a:pPr lvl="0">
              <a:lnSpc>
                <a:spcPct val="107000"/>
              </a:lnSpc>
            </a:pP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c.      Publishers, In </a:t>
            </a:r>
            <a:r>
              <a:rPr lang="en-CA" sz="2000" b="1" kern="100" dirty="0">
                <a:latin typeface="Calibri" panose="020F0502020204030204" pitchFamily="34" charset="0"/>
                <a:ea typeface="Calibri" panose="020F0502020204030204" pitchFamily="34" charset="0"/>
                <a:cs typeface="Times New Roman" panose="02020603050405020304" pitchFamily="18" charset="0"/>
              </a:rPr>
              <a:t>H</a:t>
            </a: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ouse </a:t>
            </a:r>
            <a:r>
              <a:rPr lang="en-CA" sz="2000" b="1" kern="100" dirty="0">
                <a:latin typeface="Calibri" panose="020F0502020204030204" pitchFamily="34" charset="0"/>
                <a:ea typeface="Calibri" panose="020F0502020204030204" pitchFamily="34" charset="0"/>
                <a:cs typeface="Times New Roman" panose="02020603050405020304" pitchFamily="18" charset="0"/>
              </a:rPr>
              <a:t>D</a:t>
            </a: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evelopment (standards met) </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Always keep in mind the objective and ask yourself:   Why this and not that?  How is this relevant?  How does it connect to the objective?  And so on</a:t>
            </a:r>
          </a:p>
          <a:p>
            <a:pPr lvl="0">
              <a:lnSpc>
                <a:spcPct val="107000"/>
              </a:lnSpc>
            </a:pP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d.     Current Text or Relevant Cultural </a:t>
            </a:r>
            <a:r>
              <a:rPr lang="en-CA" sz="2000" b="1" kern="100" dirty="0">
                <a:latin typeface="Calibri" panose="020F0502020204030204" pitchFamily="34" charset="0"/>
                <a:ea typeface="Calibri" panose="020F0502020204030204" pitchFamily="34" charset="0"/>
                <a:cs typeface="Times New Roman" panose="02020603050405020304" pitchFamily="18" charset="0"/>
              </a:rPr>
              <a:t>T</a:t>
            </a:r>
            <a:r>
              <a:rPr lang="en-CA" sz="2000" b="1" kern="100" dirty="0">
                <a:effectLst/>
                <a:latin typeface="Calibri" panose="020F0502020204030204" pitchFamily="34" charset="0"/>
                <a:ea typeface="Calibri" panose="020F0502020204030204" pitchFamily="34" charset="0"/>
                <a:cs typeface="Times New Roman" panose="02020603050405020304" pitchFamily="18" charset="0"/>
              </a:rPr>
              <a:t>hemes </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Students leading the research and allowed to get creative how it is presented</a:t>
            </a:r>
          </a:p>
          <a:p>
            <a:pPr marL="91440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2300" b="1" i="1" kern="100" dirty="0">
                <a:effectLst/>
                <a:latin typeface="Calibri" panose="020F0502020204030204" pitchFamily="34" charset="0"/>
                <a:ea typeface="Calibri" panose="020F0502020204030204" pitchFamily="34" charset="0"/>
                <a:cs typeface="Times New Roman" panose="02020603050405020304" pitchFamily="18" charset="0"/>
              </a:rPr>
              <a:t>Technology</a:t>
            </a:r>
          </a:p>
          <a:p>
            <a:pPr marL="914400">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Can be also useful as an assessment tool and creative for online or hybrid programs. </a:t>
            </a:r>
          </a:p>
          <a:p>
            <a:endParaRPr lang="en-US" dirty="0"/>
          </a:p>
        </p:txBody>
      </p:sp>
      <p:pic>
        <p:nvPicPr>
          <p:cNvPr id="2" name="Graphic 1" descr="Illustration of a globe character ">
            <a:extLst>
              <a:ext uri="{FF2B5EF4-FFF2-40B4-BE49-F238E27FC236}">
                <a16:creationId xmlns:a16="http://schemas.microsoft.com/office/drawing/2014/main" id="{64C27A50-F5C5-3C41-D939-3776C6B12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2250" y="1073401"/>
            <a:ext cx="1623034" cy="1282197"/>
          </a:xfrm>
          <a:prstGeom prst="rect">
            <a:avLst/>
          </a:prstGeom>
        </p:spPr>
      </p:pic>
      <p:pic>
        <p:nvPicPr>
          <p:cNvPr id="6" name="Picture 5">
            <a:extLst>
              <a:ext uri="{FF2B5EF4-FFF2-40B4-BE49-F238E27FC236}">
                <a16:creationId xmlns:a16="http://schemas.microsoft.com/office/drawing/2014/main" id="{5298D34F-EC97-7B91-82B2-723D175F1206}"/>
              </a:ext>
            </a:extLst>
          </p:cNvPr>
          <p:cNvPicPr>
            <a:picLocks noChangeAspect="1"/>
          </p:cNvPicPr>
          <p:nvPr/>
        </p:nvPicPr>
        <p:blipFill>
          <a:blip r:embed="rId5"/>
          <a:stretch>
            <a:fillRect/>
          </a:stretch>
        </p:blipFill>
        <p:spPr>
          <a:xfrm>
            <a:off x="2235149" y="3163167"/>
            <a:ext cx="1008182" cy="1298530"/>
          </a:xfrm>
          <a:prstGeom prst="rect">
            <a:avLst/>
          </a:prstGeom>
        </p:spPr>
      </p:pic>
      <p:pic>
        <p:nvPicPr>
          <p:cNvPr id="9" name="Picture 8">
            <a:extLst>
              <a:ext uri="{FF2B5EF4-FFF2-40B4-BE49-F238E27FC236}">
                <a16:creationId xmlns:a16="http://schemas.microsoft.com/office/drawing/2014/main" id="{90C29921-56EE-4C3F-9F74-2B7F21AF5B0C}"/>
              </a:ext>
            </a:extLst>
          </p:cNvPr>
          <p:cNvPicPr>
            <a:picLocks noChangeAspect="1"/>
          </p:cNvPicPr>
          <p:nvPr/>
        </p:nvPicPr>
        <p:blipFill>
          <a:blip r:embed="rId6"/>
          <a:stretch>
            <a:fillRect/>
          </a:stretch>
        </p:blipFill>
        <p:spPr>
          <a:xfrm>
            <a:off x="1185051" y="2410692"/>
            <a:ext cx="659967" cy="752475"/>
          </a:xfrm>
          <a:prstGeom prst="rect">
            <a:avLst/>
          </a:prstGeom>
        </p:spPr>
      </p:pic>
      <p:pic>
        <p:nvPicPr>
          <p:cNvPr id="11" name="Picture 10">
            <a:extLst>
              <a:ext uri="{FF2B5EF4-FFF2-40B4-BE49-F238E27FC236}">
                <a16:creationId xmlns:a16="http://schemas.microsoft.com/office/drawing/2014/main" id="{B48F8A17-34FE-B21B-3991-42F9BB236A22}"/>
              </a:ext>
            </a:extLst>
          </p:cNvPr>
          <p:cNvPicPr>
            <a:picLocks noChangeAspect="1"/>
          </p:cNvPicPr>
          <p:nvPr/>
        </p:nvPicPr>
        <p:blipFill>
          <a:blip r:embed="rId7"/>
          <a:stretch>
            <a:fillRect/>
          </a:stretch>
        </p:blipFill>
        <p:spPr>
          <a:xfrm>
            <a:off x="2133270" y="1995021"/>
            <a:ext cx="765162" cy="887625"/>
          </a:xfrm>
          <a:prstGeom prst="rect">
            <a:avLst/>
          </a:prstGeom>
        </p:spPr>
      </p:pic>
      <p:pic>
        <p:nvPicPr>
          <p:cNvPr id="13" name="Picture 12">
            <a:extLst>
              <a:ext uri="{FF2B5EF4-FFF2-40B4-BE49-F238E27FC236}">
                <a16:creationId xmlns:a16="http://schemas.microsoft.com/office/drawing/2014/main" id="{43AB0E94-A27D-5FD7-B48F-E30FF0E90671}"/>
              </a:ext>
            </a:extLst>
          </p:cNvPr>
          <p:cNvPicPr>
            <a:picLocks noChangeAspect="1"/>
          </p:cNvPicPr>
          <p:nvPr/>
        </p:nvPicPr>
        <p:blipFill>
          <a:blip r:embed="rId8"/>
          <a:stretch>
            <a:fillRect/>
          </a:stretch>
        </p:blipFill>
        <p:spPr>
          <a:xfrm>
            <a:off x="1129976" y="3364860"/>
            <a:ext cx="770116" cy="988998"/>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p:txBody>
          <a:bodyPr/>
          <a:lstStyle/>
          <a:p>
            <a:r>
              <a:rPr lang="en-US" dirty="0"/>
              <a:t>Time to Get Started</a:t>
            </a:r>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4023360"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Illustration of a pencil character ">
            <a:extLst>
              <a:ext uri="{FF2B5EF4-FFF2-40B4-BE49-F238E27FC236}">
                <a16:creationId xmlns:a16="http://schemas.microsoft.com/office/drawing/2014/main" id="{222ABB80-F4BD-D04A-9014-C1E1AC2799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6382">
            <a:off x="9530637" y="1429590"/>
            <a:ext cx="1399730" cy="2387777"/>
          </a:xfrm>
          <a:prstGeom prst="rect">
            <a:avLst/>
          </a:prstGeom>
        </p:spPr>
      </p:pic>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389120" y="1970358"/>
            <a:ext cx="6858000" cy="4233672"/>
          </a:xfrm>
        </p:spPr>
        <p:txBody>
          <a:bodyPr/>
          <a:lstStyle/>
          <a:p>
            <a:pPr lvl="0">
              <a:lnSpc>
                <a:spcPct val="107000"/>
              </a:lnSpc>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Correlation to Culture </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Connection to Community </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Inspiration </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Keep/Delete </a:t>
            </a:r>
          </a:p>
          <a:p>
            <a:pPr marL="342900" lvl="0" indent="-342900">
              <a:lnSpc>
                <a:spcPct val="107000"/>
              </a:lnSpc>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Roles and Responsibilities </a:t>
            </a:r>
          </a:p>
          <a:p>
            <a:pPr marL="342900" lvl="0" indent="-342900">
              <a:lnSpc>
                <a:spcPct val="107000"/>
              </a:lnSpc>
              <a:spcAft>
                <a:spcPts val="800"/>
              </a:spcAft>
              <a:buFont typeface="+mj-lt"/>
              <a:buAutoNum type="alphaLcPeriod"/>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Partnerships</a:t>
            </a:r>
          </a:p>
          <a:p>
            <a:endParaRPr lang="en-US" dirty="0"/>
          </a:p>
        </p:txBody>
      </p:sp>
      <p:pic>
        <p:nvPicPr>
          <p:cNvPr id="5" name="Picture 4">
            <a:extLst>
              <a:ext uri="{FF2B5EF4-FFF2-40B4-BE49-F238E27FC236}">
                <a16:creationId xmlns:a16="http://schemas.microsoft.com/office/drawing/2014/main" id="{BE33263D-3D25-5CAD-36C9-2E117A99E9C0}"/>
              </a:ext>
            </a:extLst>
          </p:cNvPr>
          <p:cNvPicPr>
            <a:picLocks noChangeAspect="1"/>
          </p:cNvPicPr>
          <p:nvPr/>
        </p:nvPicPr>
        <p:blipFill>
          <a:blip r:embed="rId5"/>
          <a:stretch>
            <a:fillRect/>
          </a:stretch>
        </p:blipFill>
        <p:spPr>
          <a:xfrm>
            <a:off x="2831599" y="472668"/>
            <a:ext cx="1110737" cy="1601516"/>
          </a:xfrm>
          <a:prstGeom prst="rect">
            <a:avLst/>
          </a:prstGeom>
        </p:spPr>
      </p:pic>
      <p:pic>
        <p:nvPicPr>
          <p:cNvPr id="9" name="Picture 8">
            <a:extLst>
              <a:ext uri="{FF2B5EF4-FFF2-40B4-BE49-F238E27FC236}">
                <a16:creationId xmlns:a16="http://schemas.microsoft.com/office/drawing/2014/main" id="{25615024-2BAC-E326-6517-636E91900F1E}"/>
              </a:ext>
            </a:extLst>
          </p:cNvPr>
          <p:cNvPicPr>
            <a:picLocks noChangeAspect="1"/>
          </p:cNvPicPr>
          <p:nvPr/>
        </p:nvPicPr>
        <p:blipFill>
          <a:blip r:embed="rId6"/>
          <a:stretch>
            <a:fillRect/>
          </a:stretch>
        </p:blipFill>
        <p:spPr>
          <a:xfrm>
            <a:off x="6393147" y="4546680"/>
            <a:ext cx="2597727" cy="1657350"/>
          </a:xfrm>
          <a:prstGeom prst="rect">
            <a:avLst/>
          </a:prstGeom>
        </p:spPr>
      </p:pic>
      <p:pic>
        <p:nvPicPr>
          <p:cNvPr id="11" name="Picture 10">
            <a:extLst>
              <a:ext uri="{FF2B5EF4-FFF2-40B4-BE49-F238E27FC236}">
                <a16:creationId xmlns:a16="http://schemas.microsoft.com/office/drawing/2014/main" id="{297569F6-93DD-C509-4517-7B9144B4C1B3}"/>
              </a:ext>
            </a:extLst>
          </p:cNvPr>
          <p:cNvPicPr>
            <a:picLocks noChangeAspect="1"/>
          </p:cNvPicPr>
          <p:nvPr/>
        </p:nvPicPr>
        <p:blipFill>
          <a:blip r:embed="rId7"/>
          <a:stretch>
            <a:fillRect/>
          </a:stretch>
        </p:blipFill>
        <p:spPr>
          <a:xfrm rot="20433392">
            <a:off x="316227" y="412829"/>
            <a:ext cx="2104683" cy="1485900"/>
          </a:xfrm>
          <a:prstGeom prst="rect">
            <a:avLst/>
          </a:prstGeom>
        </p:spPr>
      </p:pic>
      <p:pic>
        <p:nvPicPr>
          <p:cNvPr id="13" name="Picture 12">
            <a:extLst>
              <a:ext uri="{FF2B5EF4-FFF2-40B4-BE49-F238E27FC236}">
                <a16:creationId xmlns:a16="http://schemas.microsoft.com/office/drawing/2014/main" id="{57A2039D-CBB7-CE0B-025C-DB7D9B2570A5}"/>
              </a:ext>
            </a:extLst>
          </p:cNvPr>
          <p:cNvPicPr>
            <a:picLocks noChangeAspect="1"/>
          </p:cNvPicPr>
          <p:nvPr/>
        </p:nvPicPr>
        <p:blipFill>
          <a:blip r:embed="rId8"/>
          <a:stretch>
            <a:fillRect/>
          </a:stretch>
        </p:blipFill>
        <p:spPr>
          <a:xfrm>
            <a:off x="573405" y="2538296"/>
            <a:ext cx="2799529" cy="1452679"/>
          </a:xfrm>
          <a:prstGeom prst="rect">
            <a:avLst/>
          </a:prstGeom>
        </p:spPr>
      </p:pic>
      <p:pic>
        <p:nvPicPr>
          <p:cNvPr id="15" name="Picture 14">
            <a:extLst>
              <a:ext uri="{FF2B5EF4-FFF2-40B4-BE49-F238E27FC236}">
                <a16:creationId xmlns:a16="http://schemas.microsoft.com/office/drawing/2014/main" id="{095C928C-EB88-47AC-AA7E-85B12136AE7C}"/>
              </a:ext>
            </a:extLst>
          </p:cNvPr>
          <p:cNvPicPr>
            <a:picLocks noChangeAspect="1"/>
          </p:cNvPicPr>
          <p:nvPr/>
        </p:nvPicPr>
        <p:blipFill>
          <a:blip r:embed="rId9"/>
          <a:stretch>
            <a:fillRect/>
          </a:stretch>
        </p:blipFill>
        <p:spPr>
          <a:xfrm>
            <a:off x="-81024" y="4322612"/>
            <a:ext cx="3209680" cy="1339174"/>
          </a:xfrm>
          <a:prstGeom prst="rect">
            <a:avLst/>
          </a:prstGeom>
        </p:spPr>
      </p:pic>
      <p:pic>
        <p:nvPicPr>
          <p:cNvPr id="17" name="Picture 16">
            <a:extLst>
              <a:ext uri="{FF2B5EF4-FFF2-40B4-BE49-F238E27FC236}">
                <a16:creationId xmlns:a16="http://schemas.microsoft.com/office/drawing/2014/main" id="{1907DF3A-33C9-186A-483A-FE23427377C9}"/>
              </a:ext>
            </a:extLst>
          </p:cNvPr>
          <p:cNvPicPr>
            <a:picLocks noChangeAspect="1"/>
          </p:cNvPicPr>
          <p:nvPr/>
        </p:nvPicPr>
        <p:blipFill>
          <a:blip r:embed="rId10"/>
          <a:stretch>
            <a:fillRect/>
          </a:stretch>
        </p:blipFill>
        <p:spPr>
          <a:xfrm>
            <a:off x="9210676" y="4904240"/>
            <a:ext cx="2682596" cy="1299790"/>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lstStyle/>
          <a:p>
            <a:r>
              <a:rPr lang="en-US" dirty="0"/>
              <a:t>You Got This </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p:txBody>
          <a:bodyPr/>
          <a:lstStyle/>
          <a:p>
            <a:pPr marL="285750" indent="-285750" algn="l">
              <a:lnSpc>
                <a:spcPts val="2800"/>
              </a:lnSpc>
              <a:buFont typeface="Arial" panose="020B0604020202020204" pitchFamily="34" charset="0"/>
              <a:buChar char="•"/>
            </a:pPr>
            <a:r>
              <a:rPr lang="en-US" dirty="0"/>
              <a:t>Stay current and provide information on credit programs available to older students. </a:t>
            </a:r>
          </a:p>
          <a:p>
            <a:pPr marL="285750" indent="-285750" algn="l">
              <a:lnSpc>
                <a:spcPts val="2800"/>
              </a:lnSpc>
              <a:buFont typeface="Arial" panose="020B0604020202020204" pitchFamily="34" charset="0"/>
              <a:buChar char="•"/>
            </a:pPr>
            <a:r>
              <a:rPr lang="en-US" dirty="0"/>
              <a:t>Keep the integrity of developed materials while adapting to the needs of your students. </a:t>
            </a:r>
          </a:p>
          <a:p>
            <a:pPr marL="285750" indent="-285750" algn="l">
              <a:lnSpc>
                <a:spcPts val="2800"/>
              </a:lnSpc>
              <a:buFont typeface="Arial" panose="020B0604020202020204" pitchFamily="34" charset="0"/>
              <a:buChar char="•"/>
            </a:pPr>
            <a:r>
              <a:rPr lang="en-US" dirty="0"/>
              <a:t>Allow time to adjust to curriculum and assessment changes.  </a:t>
            </a:r>
          </a:p>
          <a:p>
            <a:endParaRPr lang="en-US" dirty="0"/>
          </a:p>
          <a:p>
            <a:endParaRPr lang="en-US" dirty="0"/>
          </a:p>
        </p:txBody>
      </p:sp>
      <p:pic>
        <p:nvPicPr>
          <p:cNvPr id="5" name="Picture 4">
            <a:extLst>
              <a:ext uri="{FF2B5EF4-FFF2-40B4-BE49-F238E27FC236}">
                <a16:creationId xmlns:a16="http://schemas.microsoft.com/office/drawing/2014/main" id="{BE31CFCB-8315-406B-1D37-4D425435BD27}"/>
              </a:ext>
            </a:extLst>
          </p:cNvPr>
          <p:cNvPicPr>
            <a:picLocks noChangeAspect="1"/>
          </p:cNvPicPr>
          <p:nvPr/>
        </p:nvPicPr>
        <p:blipFill>
          <a:blip r:embed="rId2"/>
          <a:stretch>
            <a:fillRect/>
          </a:stretch>
        </p:blipFill>
        <p:spPr>
          <a:xfrm>
            <a:off x="9216261" y="1304926"/>
            <a:ext cx="1136194" cy="1371600"/>
          </a:xfrm>
          <a:prstGeom prst="rect">
            <a:avLst/>
          </a:prstGeom>
        </p:spPr>
      </p:pic>
      <p:pic>
        <p:nvPicPr>
          <p:cNvPr id="7" name="Picture 6">
            <a:extLst>
              <a:ext uri="{FF2B5EF4-FFF2-40B4-BE49-F238E27FC236}">
                <a16:creationId xmlns:a16="http://schemas.microsoft.com/office/drawing/2014/main" id="{5A9B7F8F-2160-DE96-B95E-0FA5383FEE9A}"/>
              </a:ext>
            </a:extLst>
          </p:cNvPr>
          <p:cNvPicPr>
            <a:picLocks noChangeAspect="1"/>
          </p:cNvPicPr>
          <p:nvPr/>
        </p:nvPicPr>
        <p:blipFill>
          <a:blip r:embed="rId3"/>
          <a:stretch>
            <a:fillRect/>
          </a:stretch>
        </p:blipFill>
        <p:spPr>
          <a:xfrm>
            <a:off x="2514820" y="5167395"/>
            <a:ext cx="1980980" cy="1585829"/>
          </a:xfrm>
          <a:prstGeom prst="rect">
            <a:avLst/>
          </a:prstGeom>
        </p:spPr>
      </p:pic>
    </p:spTree>
    <p:extLst>
      <p:ext uri="{BB962C8B-B14F-4D97-AF65-F5344CB8AC3E}">
        <p14:creationId xmlns:p14="http://schemas.microsoft.com/office/powerpoint/2010/main" val="1120563969"/>
      </p:ext>
    </p:extLst>
  </p:cSld>
  <p:clrMapOvr>
    <a:masterClrMapping/>
  </p:clrMapOvr>
</p:sld>
</file>

<file path=ppt/theme/theme1.xml><?xml version="1.0" encoding="utf-8"?>
<a:theme xmlns:a="http://schemas.openxmlformats.org/drawingml/2006/main" name="Office Theme">
  <a:themeElements>
    <a:clrScheme name="back to school">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30">
      <a:majorFont>
        <a:latin typeface="Kristen ITC"/>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HousePresentation_Elementary_Win32_JB_v2" id="{76CC1F8F-1616-4FD5-B5D9-5288357CAB76}" vid="{CCFA5B03-57D1-4BF3-98DD-85D1A7F0AA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8431A9B-4B87-4F2F-AB9E-CAE6A6729B86}">
  <ds:schemaRefs>
    <ds:schemaRef ds:uri="http://schemas.microsoft.com/sharepoint/v3/contenttype/forms"/>
  </ds:schemaRefs>
</ds:datastoreItem>
</file>

<file path=customXml/itemProps2.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4EED2D-C894-47C4-9CDD-55EC03B2713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Open house presentation</Template>
  <TotalTime>1953</TotalTime>
  <Words>1494</Words>
  <Application>Microsoft Office PowerPoint</Application>
  <PresentationFormat>Widescreen</PresentationFormat>
  <Paragraphs>80</Paragraphs>
  <Slides>11</Slides>
  <Notes>6</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Calgary German Language school  </vt:lpstr>
      <vt:lpstr>Let’s talk about it!</vt:lpstr>
      <vt:lpstr>Objective.  The why?</vt:lpstr>
      <vt:lpstr>“There is no subject so old that something new can’t be said about it”  Dostoevsky </vt:lpstr>
      <vt:lpstr>Where do we start?</vt:lpstr>
      <vt:lpstr>Measuring Success</vt:lpstr>
      <vt:lpstr>Beyond the Classroom </vt:lpstr>
      <vt:lpstr>Time to Get Started</vt:lpstr>
      <vt:lpstr>You Got This  </vt:lpstr>
      <vt:lpstr>Questions?</vt:lpstr>
      <vt:lpstr>Handouts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Calgary German Language school</dc:title>
  <dc:creator>marie gailer</dc:creator>
  <cp:lastModifiedBy>Michael Gretton</cp:lastModifiedBy>
  <cp:revision>5</cp:revision>
  <dcterms:created xsi:type="dcterms:W3CDTF">2024-06-21T23:17:50Z</dcterms:created>
  <dcterms:modified xsi:type="dcterms:W3CDTF">2024-07-16T18:28:37Z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