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ryndan Write" panose="020B0604020202020204" charset="0"/>
      <p:regular r:id="rId14"/>
    </p:embeddedFont>
    <p:embeddedFont>
      <p:font typeface="Hangyaboly"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4.svg"/><Relationship Id="rId18" Type="http://schemas.openxmlformats.org/officeDocument/2006/relationships/image" Target="../media/image15.png"/><Relationship Id="rId26" Type="http://schemas.openxmlformats.org/officeDocument/2006/relationships/image" Target="../media/image53.png"/><Relationship Id="rId3" Type="http://schemas.openxmlformats.org/officeDocument/2006/relationships/image" Target="../media/image48.svg"/><Relationship Id="rId21" Type="http://schemas.openxmlformats.org/officeDocument/2006/relationships/image" Target="../media/image18.svg"/><Relationship Id="rId7" Type="http://schemas.openxmlformats.org/officeDocument/2006/relationships/image" Target="../media/image52.svg"/><Relationship Id="rId12" Type="http://schemas.openxmlformats.org/officeDocument/2006/relationships/image" Target="../media/image23.png"/><Relationship Id="rId17" Type="http://schemas.openxmlformats.org/officeDocument/2006/relationships/image" Target="../media/image12.svg"/><Relationship Id="rId25" Type="http://schemas.openxmlformats.org/officeDocument/2006/relationships/image" Target="../media/image8.svg"/><Relationship Id="rId2" Type="http://schemas.openxmlformats.org/officeDocument/2006/relationships/image" Target="../media/image47.png"/><Relationship Id="rId16" Type="http://schemas.openxmlformats.org/officeDocument/2006/relationships/image" Target="../media/image11.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6.svg"/><Relationship Id="rId24" Type="http://schemas.openxmlformats.org/officeDocument/2006/relationships/image" Target="../media/image7.png"/><Relationship Id="rId5" Type="http://schemas.openxmlformats.org/officeDocument/2006/relationships/image" Target="../media/image50.svg"/><Relationship Id="rId15" Type="http://schemas.openxmlformats.org/officeDocument/2006/relationships/image" Target="../media/image2.svg"/><Relationship Id="rId23" Type="http://schemas.openxmlformats.org/officeDocument/2006/relationships/image" Target="../media/image6.svg"/><Relationship Id="rId10" Type="http://schemas.openxmlformats.org/officeDocument/2006/relationships/image" Target="../media/image25.png"/><Relationship Id="rId19" Type="http://schemas.openxmlformats.org/officeDocument/2006/relationships/image" Target="../media/image16.svg"/><Relationship Id="rId4" Type="http://schemas.openxmlformats.org/officeDocument/2006/relationships/image" Target="../media/image49.png"/><Relationship Id="rId9" Type="http://schemas.openxmlformats.org/officeDocument/2006/relationships/image" Target="../media/image30.svg"/><Relationship Id="rId14" Type="http://schemas.openxmlformats.org/officeDocument/2006/relationships/image" Target="../media/image1.png"/><Relationship Id="rId22" Type="http://schemas.openxmlformats.org/officeDocument/2006/relationships/image" Target="../media/image5.png"/><Relationship Id="rId27" Type="http://schemas.openxmlformats.org/officeDocument/2006/relationships/image" Target="../media/image54.sv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svg"/><Relationship Id="rId18" Type="http://schemas.openxmlformats.org/officeDocument/2006/relationships/image" Target="../media/image53.png"/><Relationship Id="rId3" Type="http://schemas.openxmlformats.org/officeDocument/2006/relationships/image" Target="../media/image56.svg"/><Relationship Id="rId21" Type="http://schemas.openxmlformats.org/officeDocument/2006/relationships/image" Target="../media/image36.svg"/><Relationship Id="rId7" Type="http://schemas.openxmlformats.org/officeDocument/2006/relationships/image" Target="../media/image12.svg"/><Relationship Id="rId12" Type="http://schemas.openxmlformats.org/officeDocument/2006/relationships/image" Target="../media/image5.png"/><Relationship Id="rId17" Type="http://schemas.openxmlformats.org/officeDocument/2006/relationships/image" Target="../media/image14.svg"/><Relationship Id="rId2" Type="http://schemas.openxmlformats.org/officeDocument/2006/relationships/image" Target="../media/image55.png"/><Relationship Id="rId16" Type="http://schemas.openxmlformats.org/officeDocument/2006/relationships/image" Target="../media/image13.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2.svg"/><Relationship Id="rId15" Type="http://schemas.openxmlformats.org/officeDocument/2006/relationships/image" Target="../media/image20.svg"/><Relationship Id="rId10" Type="http://schemas.openxmlformats.org/officeDocument/2006/relationships/image" Target="../media/image17.png"/><Relationship Id="rId19" Type="http://schemas.openxmlformats.org/officeDocument/2006/relationships/image" Target="../media/image54.svg"/><Relationship Id="rId4" Type="http://schemas.openxmlformats.org/officeDocument/2006/relationships/image" Target="../media/image1.png"/><Relationship Id="rId9" Type="http://schemas.openxmlformats.org/officeDocument/2006/relationships/image" Target="../media/image16.sv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54.svg"/><Relationship Id="rId21" Type="http://schemas.openxmlformats.org/officeDocument/2006/relationships/image" Target="../media/image8.svg"/><Relationship Id="rId7" Type="http://schemas.openxmlformats.org/officeDocument/2006/relationships/image" Target="../media/image2.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53.png"/><Relationship Id="rId16" Type="http://schemas.openxmlformats.org/officeDocument/2006/relationships/image" Target="../media/image15.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0.svg"/><Relationship Id="rId5" Type="http://schemas.openxmlformats.org/officeDocument/2006/relationships/image" Target="../media/image6.svg"/><Relationship Id="rId15" Type="http://schemas.openxmlformats.org/officeDocument/2006/relationships/image" Target="../media/image14.svg"/><Relationship Id="rId23" Type="http://schemas.openxmlformats.org/officeDocument/2006/relationships/image" Target="../media/image10.svg"/><Relationship Id="rId10" Type="http://schemas.openxmlformats.org/officeDocument/2006/relationships/image" Target="../media/image19.png"/><Relationship Id="rId19" Type="http://schemas.openxmlformats.org/officeDocument/2006/relationships/image" Target="../media/image18.svg"/><Relationship Id="rId4" Type="http://schemas.openxmlformats.org/officeDocument/2006/relationships/image" Target="../media/image5.png"/><Relationship Id="rId9" Type="http://schemas.openxmlformats.org/officeDocument/2006/relationships/image" Target="../media/image4.svg"/><Relationship Id="rId14" Type="http://schemas.openxmlformats.org/officeDocument/2006/relationships/image" Target="../media/image13.png"/><Relationship Id="rId22"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7.png"/><Relationship Id="rId3" Type="http://schemas.openxmlformats.org/officeDocument/2006/relationships/image" Target="../media/image2.svg"/><Relationship Id="rId21" Type="http://schemas.openxmlformats.org/officeDocument/2006/relationships/image" Target="../media/image10.svg"/><Relationship Id="rId7" Type="http://schemas.openxmlformats.org/officeDocument/2006/relationships/image" Target="../media/image20.svg"/><Relationship Id="rId12" Type="http://schemas.openxmlformats.org/officeDocument/2006/relationships/image" Target="../media/image15.png"/><Relationship Id="rId1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4.svg"/><Relationship Id="rId15" Type="http://schemas.openxmlformats.org/officeDocument/2006/relationships/image" Target="../media/image18.svg"/><Relationship Id="rId23" Type="http://schemas.openxmlformats.org/officeDocument/2006/relationships/image" Target="../media/image22.svg"/><Relationship Id="rId10" Type="http://schemas.openxmlformats.org/officeDocument/2006/relationships/image" Target="../media/image13.png"/><Relationship Id="rId19"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7.png"/><Relationship Id="rId3" Type="http://schemas.openxmlformats.org/officeDocument/2006/relationships/image" Target="../media/image2.svg"/><Relationship Id="rId21" Type="http://schemas.openxmlformats.org/officeDocument/2006/relationships/image" Target="../media/image10.svg"/><Relationship Id="rId7" Type="http://schemas.openxmlformats.org/officeDocument/2006/relationships/image" Target="../media/image20.svg"/><Relationship Id="rId12" Type="http://schemas.openxmlformats.org/officeDocument/2006/relationships/image" Target="../media/image15.png"/><Relationship Id="rId1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4.svg"/><Relationship Id="rId15" Type="http://schemas.openxmlformats.org/officeDocument/2006/relationships/image" Target="../media/image18.svg"/><Relationship Id="rId23" Type="http://schemas.openxmlformats.org/officeDocument/2006/relationships/image" Target="../media/image22.svg"/><Relationship Id="rId10" Type="http://schemas.openxmlformats.org/officeDocument/2006/relationships/image" Target="../media/image13.png"/><Relationship Id="rId19"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7.png"/><Relationship Id="rId3" Type="http://schemas.openxmlformats.org/officeDocument/2006/relationships/image" Target="../media/image2.svg"/><Relationship Id="rId21" Type="http://schemas.openxmlformats.org/officeDocument/2006/relationships/image" Target="../media/image10.svg"/><Relationship Id="rId7" Type="http://schemas.openxmlformats.org/officeDocument/2006/relationships/image" Target="../media/image20.svg"/><Relationship Id="rId12" Type="http://schemas.openxmlformats.org/officeDocument/2006/relationships/image" Target="../media/image15.png"/><Relationship Id="rId17" Type="http://schemas.openxmlformats.org/officeDocument/2006/relationships/image" Target="../media/image6.svg"/><Relationship Id="rId25" Type="http://schemas.openxmlformats.org/officeDocument/2006/relationships/image" Target="../media/image28.sv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image" Target="../media/image4.svg"/><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13.png"/><Relationship Id="rId19"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4.sv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6.svg"/><Relationship Id="rId5" Type="http://schemas.openxmlformats.org/officeDocument/2006/relationships/image" Target="../media/image12.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18.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18.svg"/><Relationship Id="rId7" Type="http://schemas.openxmlformats.org/officeDocument/2006/relationships/image" Target="../media/image20.svg"/><Relationship Id="rId12" Type="http://schemas.openxmlformats.org/officeDocument/2006/relationships/image" Target="../media/image15.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6.svg"/><Relationship Id="rId15" Type="http://schemas.openxmlformats.org/officeDocument/2006/relationships/image" Target="../media/image30.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6.svg"/><Relationship Id="rId18" Type="http://schemas.openxmlformats.org/officeDocument/2006/relationships/image" Target="../media/image35.png"/><Relationship Id="rId3" Type="http://schemas.openxmlformats.org/officeDocument/2006/relationships/image" Target="../media/image24.svg"/><Relationship Id="rId7" Type="http://schemas.openxmlformats.org/officeDocument/2006/relationships/image" Target="../media/image6.svg"/><Relationship Id="rId12" Type="http://schemas.openxmlformats.org/officeDocument/2006/relationships/image" Target="../media/image15.png"/><Relationship Id="rId17" Type="http://schemas.openxmlformats.org/officeDocument/2006/relationships/image" Target="../media/image8.svg"/><Relationship Id="rId2" Type="http://schemas.openxmlformats.org/officeDocument/2006/relationships/image" Target="../media/image23.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34.svg"/><Relationship Id="rId15" Type="http://schemas.openxmlformats.org/officeDocument/2006/relationships/image" Target="../media/image18.svg"/><Relationship Id="rId10" Type="http://schemas.openxmlformats.org/officeDocument/2006/relationships/image" Target="../media/image11.png"/><Relationship Id="rId19" Type="http://schemas.openxmlformats.org/officeDocument/2006/relationships/image" Target="../media/image36.svg"/><Relationship Id="rId4" Type="http://schemas.openxmlformats.org/officeDocument/2006/relationships/image" Target="../media/image33.png"/><Relationship Id="rId9" Type="http://schemas.openxmlformats.org/officeDocument/2006/relationships/image" Target="../media/image2.sv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6.svg"/><Relationship Id="rId5" Type="http://schemas.openxmlformats.org/officeDocument/2006/relationships/image" Target="../media/image12.sv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2.svg"/><Relationship Id="rId21" Type="http://schemas.openxmlformats.org/officeDocument/2006/relationships/image" Target="../media/image46.svg"/><Relationship Id="rId7" Type="http://schemas.openxmlformats.org/officeDocument/2006/relationships/image" Target="../media/image16.svg"/><Relationship Id="rId12" Type="http://schemas.openxmlformats.org/officeDocument/2006/relationships/image" Target="../media/image37.png"/><Relationship Id="rId17" Type="http://schemas.openxmlformats.org/officeDocument/2006/relationships/image" Target="../media/image42.svg"/><Relationship Id="rId25"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6.svg"/><Relationship Id="rId24" Type="http://schemas.openxmlformats.org/officeDocument/2006/relationships/image" Target="../media/image25.png"/><Relationship Id="rId5" Type="http://schemas.openxmlformats.org/officeDocument/2006/relationships/image" Target="../media/image12.svg"/><Relationship Id="rId15" Type="http://schemas.openxmlformats.org/officeDocument/2006/relationships/image" Target="../media/image40.svg"/><Relationship Id="rId23" Type="http://schemas.openxmlformats.org/officeDocument/2006/relationships/image" Target="../media/image24.svg"/><Relationship Id="rId10" Type="http://schemas.openxmlformats.org/officeDocument/2006/relationships/image" Target="../media/image5.png"/><Relationship Id="rId19" Type="http://schemas.openxmlformats.org/officeDocument/2006/relationships/image" Target="../media/image44.svg"/><Relationship Id="rId4" Type="http://schemas.openxmlformats.org/officeDocument/2006/relationships/image" Target="../media/image11.png"/><Relationship Id="rId9" Type="http://schemas.openxmlformats.org/officeDocument/2006/relationships/image" Target="../media/image18.svg"/><Relationship Id="rId14" Type="http://schemas.openxmlformats.org/officeDocument/2006/relationships/image" Target="../media/image39.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Freeform 2"/>
          <p:cNvSpPr/>
          <p:nvPr/>
        </p:nvSpPr>
        <p:spPr>
          <a:xfrm rot="-5400000">
            <a:off x="16519866" y="6443124"/>
            <a:ext cx="1733200" cy="1803069"/>
          </a:xfrm>
          <a:custGeom>
            <a:avLst/>
            <a:gdLst/>
            <a:ahLst/>
            <a:cxnLst/>
            <a:rect l="l" t="t" r="r" b="b"/>
            <a:pathLst>
              <a:path w="1733200" h="1803069">
                <a:moveTo>
                  <a:pt x="0" y="0"/>
                </a:moveTo>
                <a:lnTo>
                  <a:pt x="1733200" y="0"/>
                </a:lnTo>
                <a:lnTo>
                  <a:pt x="1733200" y="1803069"/>
                </a:lnTo>
                <a:lnTo>
                  <a:pt x="0" y="1803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rot="-10800000" flipH="1">
            <a:off x="2029965" y="0"/>
            <a:ext cx="1458858" cy="1517668"/>
          </a:xfrm>
          <a:custGeom>
            <a:avLst/>
            <a:gdLst/>
            <a:ahLst/>
            <a:cxnLst/>
            <a:rect l="l" t="t" r="r" b="b"/>
            <a:pathLst>
              <a:path w="1458858" h="1517668">
                <a:moveTo>
                  <a:pt x="1458858" y="0"/>
                </a:moveTo>
                <a:lnTo>
                  <a:pt x="0" y="0"/>
                </a:lnTo>
                <a:lnTo>
                  <a:pt x="0" y="1517668"/>
                </a:lnTo>
                <a:lnTo>
                  <a:pt x="1458858" y="1517668"/>
                </a:lnTo>
                <a:lnTo>
                  <a:pt x="145885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rot="-5400000" flipH="1">
            <a:off x="16471202" y="13729"/>
            <a:ext cx="1830527" cy="1803069"/>
          </a:xfrm>
          <a:custGeom>
            <a:avLst/>
            <a:gdLst/>
            <a:ahLst/>
            <a:cxnLst/>
            <a:rect l="l" t="t" r="r" b="b"/>
            <a:pathLst>
              <a:path w="1830527" h="1803069">
                <a:moveTo>
                  <a:pt x="1830527" y="0"/>
                </a:moveTo>
                <a:lnTo>
                  <a:pt x="0" y="0"/>
                </a:lnTo>
                <a:lnTo>
                  <a:pt x="0" y="1803069"/>
                </a:lnTo>
                <a:lnTo>
                  <a:pt x="1830527" y="1803069"/>
                </a:lnTo>
                <a:lnTo>
                  <a:pt x="183052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Freeform 5"/>
          <p:cNvSpPr/>
          <p:nvPr/>
        </p:nvSpPr>
        <p:spPr>
          <a:xfrm rot="-5400000">
            <a:off x="16497327" y="8496327"/>
            <a:ext cx="1778277" cy="1803069"/>
          </a:xfrm>
          <a:custGeom>
            <a:avLst/>
            <a:gdLst/>
            <a:ahLst/>
            <a:cxnLst/>
            <a:rect l="l" t="t" r="r" b="b"/>
            <a:pathLst>
              <a:path w="1778277" h="1803069">
                <a:moveTo>
                  <a:pt x="0" y="0"/>
                </a:moveTo>
                <a:lnTo>
                  <a:pt x="1778277" y="0"/>
                </a:lnTo>
                <a:lnTo>
                  <a:pt x="1778277" y="1803069"/>
                </a:lnTo>
                <a:lnTo>
                  <a:pt x="0" y="1803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6" name="Freeform 6"/>
          <p:cNvSpPr/>
          <p:nvPr/>
        </p:nvSpPr>
        <p:spPr>
          <a:xfrm rot="-10800000" flipH="1">
            <a:off x="3739203" y="0"/>
            <a:ext cx="1496800" cy="1517668"/>
          </a:xfrm>
          <a:custGeom>
            <a:avLst/>
            <a:gdLst/>
            <a:ahLst/>
            <a:cxnLst/>
            <a:rect l="l" t="t" r="r" b="b"/>
            <a:pathLst>
              <a:path w="1496800" h="1517668">
                <a:moveTo>
                  <a:pt x="1496800" y="0"/>
                </a:moveTo>
                <a:lnTo>
                  <a:pt x="0" y="0"/>
                </a:lnTo>
                <a:lnTo>
                  <a:pt x="0" y="1517668"/>
                </a:lnTo>
                <a:lnTo>
                  <a:pt x="1496800" y="1517668"/>
                </a:lnTo>
                <a:lnTo>
                  <a:pt x="149680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7" name="Freeform 7"/>
          <p:cNvSpPr/>
          <p:nvPr/>
        </p:nvSpPr>
        <p:spPr>
          <a:xfrm rot="-5400000">
            <a:off x="16290375" y="4260910"/>
            <a:ext cx="2192181" cy="1803069"/>
          </a:xfrm>
          <a:custGeom>
            <a:avLst/>
            <a:gdLst/>
            <a:ahLst/>
            <a:cxnLst/>
            <a:rect l="l" t="t" r="r" b="b"/>
            <a:pathLst>
              <a:path w="2192181" h="1803069">
                <a:moveTo>
                  <a:pt x="0" y="0"/>
                </a:moveTo>
                <a:lnTo>
                  <a:pt x="2192181" y="0"/>
                </a:lnTo>
                <a:lnTo>
                  <a:pt x="2192181" y="1803069"/>
                </a:lnTo>
                <a:lnTo>
                  <a:pt x="0" y="18030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8" name="Freeform 8"/>
          <p:cNvSpPr/>
          <p:nvPr/>
        </p:nvSpPr>
        <p:spPr>
          <a:xfrm rot="-10800000" flipV="1">
            <a:off x="0" y="0"/>
            <a:ext cx="1845189" cy="1517668"/>
          </a:xfrm>
          <a:custGeom>
            <a:avLst/>
            <a:gdLst/>
            <a:ahLst/>
            <a:cxnLst/>
            <a:rect l="l" t="t" r="r" b="b"/>
            <a:pathLst>
              <a:path w="1845189" h="1517668">
                <a:moveTo>
                  <a:pt x="0" y="1517668"/>
                </a:moveTo>
                <a:lnTo>
                  <a:pt x="1845189" y="1517668"/>
                </a:lnTo>
                <a:lnTo>
                  <a:pt x="1845189" y="0"/>
                </a:lnTo>
                <a:lnTo>
                  <a:pt x="0" y="0"/>
                </a:lnTo>
                <a:lnTo>
                  <a:pt x="0" y="1517668"/>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9" name="Freeform 9"/>
          <p:cNvSpPr/>
          <p:nvPr/>
        </p:nvSpPr>
        <p:spPr>
          <a:xfrm rot="-5400000" flipH="1">
            <a:off x="16505216" y="2070893"/>
            <a:ext cx="1762500" cy="1803069"/>
          </a:xfrm>
          <a:custGeom>
            <a:avLst/>
            <a:gdLst/>
            <a:ahLst/>
            <a:cxnLst/>
            <a:rect l="l" t="t" r="r" b="b"/>
            <a:pathLst>
              <a:path w="1762500" h="1803069">
                <a:moveTo>
                  <a:pt x="1762499" y="0"/>
                </a:moveTo>
                <a:lnTo>
                  <a:pt x="0" y="0"/>
                </a:lnTo>
                <a:lnTo>
                  <a:pt x="0" y="1803068"/>
                </a:lnTo>
                <a:lnTo>
                  <a:pt x="1762499" y="1803068"/>
                </a:lnTo>
                <a:lnTo>
                  <a:pt x="176249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0" name="Freeform 10"/>
          <p:cNvSpPr/>
          <p:nvPr/>
        </p:nvSpPr>
        <p:spPr>
          <a:xfrm rot="-5400000">
            <a:off x="14369906" y="146248"/>
            <a:ext cx="2070773" cy="1778277"/>
          </a:xfrm>
          <a:custGeom>
            <a:avLst/>
            <a:gdLst/>
            <a:ahLst/>
            <a:cxnLst/>
            <a:rect l="l" t="t" r="r" b="b"/>
            <a:pathLst>
              <a:path w="2070773" h="1778277">
                <a:moveTo>
                  <a:pt x="0" y="0"/>
                </a:moveTo>
                <a:lnTo>
                  <a:pt x="2070774" y="0"/>
                </a:lnTo>
                <a:lnTo>
                  <a:pt x="2070774" y="1778277"/>
                </a:lnTo>
                <a:lnTo>
                  <a:pt x="0" y="17782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1" name="Freeform 11"/>
          <p:cNvSpPr/>
          <p:nvPr/>
        </p:nvSpPr>
        <p:spPr>
          <a:xfrm>
            <a:off x="14516155" y="6481628"/>
            <a:ext cx="1778277" cy="2126489"/>
          </a:xfrm>
          <a:custGeom>
            <a:avLst/>
            <a:gdLst/>
            <a:ahLst/>
            <a:cxnLst/>
            <a:rect l="l" t="t" r="r" b="b"/>
            <a:pathLst>
              <a:path w="1778277" h="2126489">
                <a:moveTo>
                  <a:pt x="0" y="0"/>
                </a:moveTo>
                <a:lnTo>
                  <a:pt x="1778276" y="0"/>
                </a:lnTo>
                <a:lnTo>
                  <a:pt x="1778276" y="2126489"/>
                </a:lnTo>
                <a:lnTo>
                  <a:pt x="0" y="212648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2" name="Freeform 12"/>
          <p:cNvSpPr/>
          <p:nvPr/>
        </p:nvSpPr>
        <p:spPr>
          <a:xfrm rot="-10800000">
            <a:off x="14516155" y="4422896"/>
            <a:ext cx="1778277" cy="1828562"/>
          </a:xfrm>
          <a:custGeom>
            <a:avLst/>
            <a:gdLst/>
            <a:ahLst/>
            <a:cxnLst/>
            <a:rect l="l" t="t" r="r" b="b"/>
            <a:pathLst>
              <a:path w="1778277" h="1828562">
                <a:moveTo>
                  <a:pt x="0" y="0"/>
                </a:moveTo>
                <a:lnTo>
                  <a:pt x="1778276" y="0"/>
                </a:lnTo>
                <a:lnTo>
                  <a:pt x="1778276" y="1828563"/>
                </a:lnTo>
                <a:lnTo>
                  <a:pt x="0" y="182856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3" name="Freeform 13"/>
          <p:cNvSpPr/>
          <p:nvPr/>
        </p:nvSpPr>
        <p:spPr>
          <a:xfrm rot="-5400000">
            <a:off x="14459401" y="2357697"/>
            <a:ext cx="1891784" cy="1778277"/>
          </a:xfrm>
          <a:custGeom>
            <a:avLst/>
            <a:gdLst/>
            <a:ahLst/>
            <a:cxnLst/>
            <a:rect l="l" t="t" r="r" b="b"/>
            <a:pathLst>
              <a:path w="1891784" h="1778277">
                <a:moveTo>
                  <a:pt x="0" y="0"/>
                </a:moveTo>
                <a:lnTo>
                  <a:pt x="1891784" y="0"/>
                </a:lnTo>
                <a:lnTo>
                  <a:pt x="1891784" y="1778276"/>
                </a:lnTo>
                <a:lnTo>
                  <a:pt x="0" y="177827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
        <p:nvSpPr>
          <p:cNvPr id="14" name="Freeform 14"/>
          <p:cNvSpPr/>
          <p:nvPr/>
        </p:nvSpPr>
        <p:spPr>
          <a:xfrm rot="-5400000">
            <a:off x="12475468" y="4392051"/>
            <a:ext cx="1731597" cy="1778277"/>
          </a:xfrm>
          <a:custGeom>
            <a:avLst/>
            <a:gdLst/>
            <a:ahLst/>
            <a:cxnLst/>
            <a:rect l="l" t="t" r="r" b="b"/>
            <a:pathLst>
              <a:path w="1731597" h="1778277">
                <a:moveTo>
                  <a:pt x="0" y="0"/>
                </a:moveTo>
                <a:lnTo>
                  <a:pt x="1731597" y="0"/>
                </a:lnTo>
                <a:lnTo>
                  <a:pt x="1731597" y="1778276"/>
                </a:lnTo>
                <a:lnTo>
                  <a:pt x="0" y="177827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A"/>
          </a:p>
        </p:txBody>
      </p:sp>
      <p:sp>
        <p:nvSpPr>
          <p:cNvPr id="15" name="Freeform 15"/>
          <p:cNvSpPr/>
          <p:nvPr/>
        </p:nvSpPr>
        <p:spPr>
          <a:xfrm>
            <a:off x="12452128" y="2058732"/>
            <a:ext cx="1778277" cy="2126489"/>
          </a:xfrm>
          <a:custGeom>
            <a:avLst/>
            <a:gdLst/>
            <a:ahLst/>
            <a:cxnLst/>
            <a:rect l="l" t="t" r="r" b="b"/>
            <a:pathLst>
              <a:path w="1778277" h="2126489">
                <a:moveTo>
                  <a:pt x="0" y="0"/>
                </a:moveTo>
                <a:lnTo>
                  <a:pt x="1778277" y="0"/>
                </a:lnTo>
                <a:lnTo>
                  <a:pt x="1778277" y="2126489"/>
                </a:lnTo>
                <a:lnTo>
                  <a:pt x="0" y="212648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6" name="Freeform 16"/>
          <p:cNvSpPr/>
          <p:nvPr/>
        </p:nvSpPr>
        <p:spPr>
          <a:xfrm rot="-10800000">
            <a:off x="12452128" y="0"/>
            <a:ext cx="1778277" cy="1828562"/>
          </a:xfrm>
          <a:custGeom>
            <a:avLst/>
            <a:gdLst/>
            <a:ahLst/>
            <a:cxnLst/>
            <a:rect l="l" t="t" r="r" b="b"/>
            <a:pathLst>
              <a:path w="1778277" h="1828562">
                <a:moveTo>
                  <a:pt x="0" y="0"/>
                </a:moveTo>
                <a:lnTo>
                  <a:pt x="1778277" y="0"/>
                </a:lnTo>
                <a:lnTo>
                  <a:pt x="1778277" y="1828562"/>
                </a:lnTo>
                <a:lnTo>
                  <a:pt x="0" y="182856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7" name="Freeform 17"/>
          <p:cNvSpPr/>
          <p:nvPr/>
        </p:nvSpPr>
        <p:spPr>
          <a:xfrm rot="-5400000">
            <a:off x="10517805" y="-34454"/>
            <a:ext cx="1709368" cy="1778277"/>
          </a:xfrm>
          <a:custGeom>
            <a:avLst/>
            <a:gdLst/>
            <a:ahLst/>
            <a:cxnLst/>
            <a:rect l="l" t="t" r="r" b="b"/>
            <a:pathLst>
              <a:path w="1709368" h="1778277">
                <a:moveTo>
                  <a:pt x="0" y="0"/>
                </a:moveTo>
                <a:lnTo>
                  <a:pt x="1709369" y="0"/>
                </a:lnTo>
                <a:lnTo>
                  <a:pt x="1709369" y="1778277"/>
                </a:lnTo>
                <a:lnTo>
                  <a:pt x="0" y="17782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8" name="Freeform 18"/>
          <p:cNvSpPr/>
          <p:nvPr/>
        </p:nvSpPr>
        <p:spPr>
          <a:xfrm rot="-5400000">
            <a:off x="10495577" y="1981367"/>
            <a:ext cx="1753825" cy="1778277"/>
          </a:xfrm>
          <a:custGeom>
            <a:avLst/>
            <a:gdLst/>
            <a:ahLst/>
            <a:cxnLst/>
            <a:rect l="l" t="t" r="r" b="b"/>
            <a:pathLst>
              <a:path w="1753825" h="1778277">
                <a:moveTo>
                  <a:pt x="0" y="0"/>
                </a:moveTo>
                <a:lnTo>
                  <a:pt x="1753825" y="0"/>
                </a:lnTo>
                <a:lnTo>
                  <a:pt x="1753825" y="1778277"/>
                </a:lnTo>
                <a:lnTo>
                  <a:pt x="0" y="17782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9" name="Freeform 19"/>
          <p:cNvSpPr/>
          <p:nvPr/>
        </p:nvSpPr>
        <p:spPr>
          <a:xfrm>
            <a:off x="1028700" y="7344659"/>
            <a:ext cx="4207303" cy="867756"/>
          </a:xfrm>
          <a:custGeom>
            <a:avLst/>
            <a:gdLst/>
            <a:ahLst/>
            <a:cxnLst/>
            <a:rect l="l" t="t" r="r" b="b"/>
            <a:pathLst>
              <a:path w="4207303" h="867756">
                <a:moveTo>
                  <a:pt x="0" y="0"/>
                </a:moveTo>
                <a:lnTo>
                  <a:pt x="4207303" y="0"/>
                </a:lnTo>
                <a:lnTo>
                  <a:pt x="4207303" y="867756"/>
                </a:lnTo>
                <a:lnTo>
                  <a:pt x="0" y="86775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A"/>
          </a:p>
        </p:txBody>
      </p:sp>
      <p:sp>
        <p:nvSpPr>
          <p:cNvPr id="20" name="Freeform 20"/>
          <p:cNvSpPr/>
          <p:nvPr/>
        </p:nvSpPr>
        <p:spPr>
          <a:xfrm flipV="1">
            <a:off x="0" y="7934816"/>
            <a:ext cx="2123361" cy="2326971"/>
          </a:xfrm>
          <a:custGeom>
            <a:avLst/>
            <a:gdLst/>
            <a:ahLst/>
            <a:cxnLst/>
            <a:rect l="l" t="t" r="r" b="b"/>
            <a:pathLst>
              <a:path w="2123361" h="2326971">
                <a:moveTo>
                  <a:pt x="0" y="2326972"/>
                </a:moveTo>
                <a:lnTo>
                  <a:pt x="2123361" y="2326972"/>
                </a:lnTo>
                <a:lnTo>
                  <a:pt x="2123361" y="0"/>
                </a:lnTo>
                <a:lnTo>
                  <a:pt x="0" y="0"/>
                </a:lnTo>
                <a:lnTo>
                  <a:pt x="0" y="2326972"/>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CA"/>
          </a:p>
        </p:txBody>
      </p:sp>
      <p:sp>
        <p:nvSpPr>
          <p:cNvPr id="21" name="TextBox 21"/>
          <p:cNvSpPr txBox="1"/>
          <p:nvPr/>
        </p:nvSpPr>
        <p:spPr>
          <a:xfrm>
            <a:off x="1028700" y="3008710"/>
            <a:ext cx="10899530" cy="2873375"/>
          </a:xfrm>
          <a:prstGeom prst="rect">
            <a:avLst/>
          </a:prstGeom>
        </p:spPr>
        <p:txBody>
          <a:bodyPr lIns="0" tIns="0" rIns="0" bIns="0" rtlCol="0" anchor="t">
            <a:spAutoFit/>
          </a:bodyPr>
          <a:lstStyle/>
          <a:p>
            <a:pPr algn="l">
              <a:lnSpc>
                <a:spcPts val="11199"/>
              </a:lnSpc>
            </a:pPr>
            <a:r>
              <a:rPr lang="en-US" sz="7999">
                <a:solidFill>
                  <a:srgbClr val="FEB186"/>
                </a:solidFill>
                <a:latin typeface="Bryndan Write"/>
                <a:ea typeface="Bryndan Write"/>
              </a:rPr>
              <a:t>Calgary Yufeng Chinese School 育丰中文学校</a:t>
            </a:r>
          </a:p>
        </p:txBody>
      </p:sp>
      <p:sp>
        <p:nvSpPr>
          <p:cNvPr id="22" name="TextBox 22"/>
          <p:cNvSpPr txBox="1"/>
          <p:nvPr/>
        </p:nvSpPr>
        <p:spPr>
          <a:xfrm>
            <a:off x="1028700" y="6042213"/>
            <a:ext cx="13487455" cy="863600"/>
          </a:xfrm>
          <a:prstGeom prst="rect">
            <a:avLst/>
          </a:prstGeom>
        </p:spPr>
        <p:txBody>
          <a:bodyPr lIns="0" tIns="0" rIns="0" bIns="0" rtlCol="0" anchor="t">
            <a:spAutoFit/>
          </a:bodyPr>
          <a:lstStyle/>
          <a:p>
            <a:pPr algn="l">
              <a:lnSpc>
                <a:spcPts val="7000"/>
              </a:lnSpc>
            </a:pPr>
            <a:r>
              <a:rPr lang="en-US" sz="5000">
                <a:solidFill>
                  <a:srgbClr val="D2D666"/>
                </a:solidFill>
                <a:latin typeface="Hangyaboly"/>
              </a:rPr>
              <a:t>A Brief Introduction of Our School</a:t>
            </a:r>
          </a:p>
        </p:txBody>
      </p:sp>
      <p:sp>
        <p:nvSpPr>
          <p:cNvPr id="23" name="TextBox 23"/>
          <p:cNvSpPr txBox="1"/>
          <p:nvPr/>
        </p:nvSpPr>
        <p:spPr>
          <a:xfrm>
            <a:off x="950063" y="7410237"/>
            <a:ext cx="4364576" cy="669925"/>
          </a:xfrm>
          <a:prstGeom prst="rect">
            <a:avLst/>
          </a:prstGeom>
        </p:spPr>
        <p:txBody>
          <a:bodyPr lIns="0" tIns="0" rIns="0" bIns="0" rtlCol="0" anchor="t">
            <a:spAutoFit/>
          </a:bodyPr>
          <a:lstStyle/>
          <a:p>
            <a:pPr algn="ctr">
              <a:lnSpc>
                <a:spcPts val="5599"/>
              </a:lnSpc>
            </a:pPr>
            <a:r>
              <a:rPr lang="en-US" sz="3999">
                <a:solidFill>
                  <a:srgbClr val="F8F5F1"/>
                </a:solidFill>
                <a:latin typeface="Hangyaboly"/>
              </a:rPr>
              <a:t>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7650344" y="3426197"/>
            <a:ext cx="2987312" cy="2987312"/>
            <a:chOff x="0" y="0"/>
            <a:chExt cx="1913890" cy="1913890"/>
          </a:xfrm>
        </p:grpSpPr>
        <p:sp>
          <p:nvSpPr>
            <p:cNvPr id="3" name="Freeform 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D2D666"/>
            </a:solidFill>
          </p:spPr>
          <p:txBody>
            <a:bodyPr/>
            <a:lstStyle/>
            <a:p>
              <a:endParaRPr lang="en-CA"/>
            </a:p>
          </p:txBody>
        </p:sp>
      </p:grpSp>
      <p:grpSp>
        <p:nvGrpSpPr>
          <p:cNvPr id="4" name="Group 4"/>
          <p:cNvGrpSpPr/>
          <p:nvPr/>
        </p:nvGrpSpPr>
        <p:grpSpPr>
          <a:xfrm>
            <a:off x="2579192" y="3426197"/>
            <a:ext cx="2987312" cy="2987312"/>
            <a:chOff x="0" y="0"/>
            <a:chExt cx="1913890" cy="1913890"/>
          </a:xfrm>
        </p:grpSpPr>
        <p:sp>
          <p:nvSpPr>
            <p:cNvPr id="5" name="Freeform 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D2D666"/>
            </a:solidFill>
          </p:spPr>
          <p:txBody>
            <a:bodyPr/>
            <a:lstStyle/>
            <a:p>
              <a:endParaRPr lang="en-CA"/>
            </a:p>
          </p:txBody>
        </p:sp>
      </p:grpSp>
      <p:grpSp>
        <p:nvGrpSpPr>
          <p:cNvPr id="6" name="Group 6"/>
          <p:cNvGrpSpPr/>
          <p:nvPr/>
        </p:nvGrpSpPr>
        <p:grpSpPr>
          <a:xfrm>
            <a:off x="12721495" y="3426197"/>
            <a:ext cx="2987312" cy="2987312"/>
            <a:chOff x="0" y="0"/>
            <a:chExt cx="1913890" cy="1913890"/>
          </a:xfrm>
        </p:grpSpPr>
        <p:sp>
          <p:nvSpPr>
            <p:cNvPr id="7" name="Freeform 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D2D666"/>
            </a:solidFill>
          </p:spPr>
          <p:txBody>
            <a:bodyPr/>
            <a:lstStyle/>
            <a:p>
              <a:endParaRPr lang="en-CA"/>
            </a:p>
          </p:txBody>
        </p:sp>
      </p:grpSp>
      <p:sp>
        <p:nvSpPr>
          <p:cNvPr id="8" name="Freeform 8"/>
          <p:cNvSpPr/>
          <p:nvPr/>
        </p:nvSpPr>
        <p:spPr>
          <a:xfrm>
            <a:off x="3318250" y="3913722"/>
            <a:ext cx="1509197" cy="2012262"/>
          </a:xfrm>
          <a:custGeom>
            <a:avLst/>
            <a:gdLst/>
            <a:ahLst/>
            <a:cxnLst/>
            <a:rect l="l" t="t" r="r" b="b"/>
            <a:pathLst>
              <a:path w="1509197" h="2012262">
                <a:moveTo>
                  <a:pt x="0" y="0"/>
                </a:moveTo>
                <a:lnTo>
                  <a:pt x="1509197" y="0"/>
                </a:lnTo>
                <a:lnTo>
                  <a:pt x="1509197" y="2012262"/>
                </a:lnTo>
                <a:lnTo>
                  <a:pt x="0" y="2012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8324320" y="3849013"/>
            <a:ext cx="1639359" cy="2141681"/>
          </a:xfrm>
          <a:custGeom>
            <a:avLst/>
            <a:gdLst/>
            <a:ahLst/>
            <a:cxnLst/>
            <a:rect l="l" t="t" r="r" b="b"/>
            <a:pathLst>
              <a:path w="1639359" h="2141681">
                <a:moveTo>
                  <a:pt x="0" y="0"/>
                </a:moveTo>
                <a:lnTo>
                  <a:pt x="1639360" y="0"/>
                </a:lnTo>
                <a:lnTo>
                  <a:pt x="1639360" y="2141681"/>
                </a:lnTo>
                <a:lnTo>
                  <a:pt x="0" y="21416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0" name="Freeform 10"/>
          <p:cNvSpPr/>
          <p:nvPr/>
        </p:nvSpPr>
        <p:spPr>
          <a:xfrm>
            <a:off x="13510961" y="3732167"/>
            <a:ext cx="1658443" cy="2375374"/>
          </a:xfrm>
          <a:custGeom>
            <a:avLst/>
            <a:gdLst/>
            <a:ahLst/>
            <a:cxnLst/>
            <a:rect l="l" t="t" r="r" b="b"/>
            <a:pathLst>
              <a:path w="1658443" h="2375374">
                <a:moveTo>
                  <a:pt x="0" y="0"/>
                </a:moveTo>
                <a:lnTo>
                  <a:pt x="1658442" y="0"/>
                </a:lnTo>
                <a:lnTo>
                  <a:pt x="1658442" y="2375373"/>
                </a:lnTo>
                <a:lnTo>
                  <a:pt x="0" y="23753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1" name="TextBox 11"/>
          <p:cNvSpPr txBox="1"/>
          <p:nvPr/>
        </p:nvSpPr>
        <p:spPr>
          <a:xfrm>
            <a:off x="443105" y="786050"/>
            <a:ext cx="16230600" cy="1463674"/>
          </a:xfrm>
          <a:prstGeom prst="rect">
            <a:avLst/>
          </a:prstGeom>
        </p:spPr>
        <p:txBody>
          <a:bodyPr lIns="0" tIns="0" rIns="0" bIns="0" rtlCol="0" anchor="t">
            <a:spAutoFit/>
          </a:bodyPr>
          <a:lstStyle/>
          <a:p>
            <a:pPr algn="l">
              <a:lnSpc>
                <a:spcPts val="11200"/>
              </a:lnSpc>
            </a:pPr>
            <a:r>
              <a:rPr lang="en-US" sz="8000">
                <a:solidFill>
                  <a:srgbClr val="FEB186"/>
                </a:solidFill>
                <a:latin typeface="Bryndan Write"/>
              </a:rPr>
              <a:t>Student Achievement</a:t>
            </a:r>
          </a:p>
        </p:txBody>
      </p:sp>
      <p:sp>
        <p:nvSpPr>
          <p:cNvPr id="12" name="Freeform 12"/>
          <p:cNvSpPr/>
          <p:nvPr/>
        </p:nvSpPr>
        <p:spPr>
          <a:xfrm>
            <a:off x="6316856" y="4520407"/>
            <a:ext cx="587187" cy="798894"/>
          </a:xfrm>
          <a:custGeom>
            <a:avLst/>
            <a:gdLst/>
            <a:ahLst/>
            <a:cxnLst/>
            <a:rect l="l" t="t" r="r" b="b"/>
            <a:pathLst>
              <a:path w="587187" h="798894">
                <a:moveTo>
                  <a:pt x="0" y="0"/>
                </a:moveTo>
                <a:lnTo>
                  <a:pt x="587187" y="0"/>
                </a:lnTo>
                <a:lnTo>
                  <a:pt x="587187" y="798893"/>
                </a:lnTo>
                <a:lnTo>
                  <a:pt x="0" y="7988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3" name="Freeform 13"/>
          <p:cNvSpPr/>
          <p:nvPr/>
        </p:nvSpPr>
        <p:spPr>
          <a:xfrm>
            <a:off x="11394212" y="4520407"/>
            <a:ext cx="587187" cy="798894"/>
          </a:xfrm>
          <a:custGeom>
            <a:avLst/>
            <a:gdLst/>
            <a:ahLst/>
            <a:cxnLst/>
            <a:rect l="l" t="t" r="r" b="b"/>
            <a:pathLst>
              <a:path w="587187" h="798894">
                <a:moveTo>
                  <a:pt x="0" y="0"/>
                </a:moveTo>
                <a:lnTo>
                  <a:pt x="587187" y="0"/>
                </a:lnTo>
                <a:lnTo>
                  <a:pt x="587187" y="798893"/>
                </a:lnTo>
                <a:lnTo>
                  <a:pt x="0" y="7988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4" name="TextBox 14"/>
          <p:cNvSpPr txBox="1"/>
          <p:nvPr/>
        </p:nvSpPr>
        <p:spPr>
          <a:xfrm>
            <a:off x="1745094" y="6892173"/>
            <a:ext cx="4655509" cy="727075"/>
          </a:xfrm>
          <a:prstGeom prst="rect">
            <a:avLst/>
          </a:prstGeom>
        </p:spPr>
        <p:txBody>
          <a:bodyPr lIns="0" tIns="0" rIns="0" bIns="0" rtlCol="0" anchor="t">
            <a:spAutoFit/>
          </a:bodyPr>
          <a:lstStyle/>
          <a:p>
            <a:pPr algn="ctr">
              <a:lnSpc>
                <a:spcPts val="5599"/>
              </a:lnSpc>
            </a:pPr>
            <a:r>
              <a:rPr lang="en-US" sz="3999">
                <a:solidFill>
                  <a:srgbClr val="FEB186"/>
                </a:solidFill>
                <a:latin typeface="Bryndan Write"/>
              </a:rPr>
              <a:t>Speech Contest</a:t>
            </a:r>
          </a:p>
        </p:txBody>
      </p:sp>
      <p:sp>
        <p:nvSpPr>
          <p:cNvPr id="15" name="Freeform 15"/>
          <p:cNvSpPr/>
          <p:nvPr/>
        </p:nvSpPr>
        <p:spPr>
          <a:xfrm>
            <a:off x="16198802" y="365596"/>
            <a:ext cx="1614286" cy="2552232"/>
          </a:xfrm>
          <a:custGeom>
            <a:avLst/>
            <a:gdLst/>
            <a:ahLst/>
            <a:cxnLst/>
            <a:rect l="l" t="t" r="r" b="b"/>
            <a:pathLst>
              <a:path w="1614286" h="2552232">
                <a:moveTo>
                  <a:pt x="0" y="0"/>
                </a:moveTo>
                <a:lnTo>
                  <a:pt x="1614287" y="0"/>
                </a:lnTo>
                <a:lnTo>
                  <a:pt x="1614287" y="2552232"/>
                </a:lnTo>
                <a:lnTo>
                  <a:pt x="0" y="25522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6" name="Freeform 16"/>
          <p:cNvSpPr/>
          <p:nvPr/>
        </p:nvSpPr>
        <p:spPr>
          <a:xfrm flipV="1">
            <a:off x="0" y="7934816"/>
            <a:ext cx="2123361" cy="2326971"/>
          </a:xfrm>
          <a:custGeom>
            <a:avLst/>
            <a:gdLst/>
            <a:ahLst/>
            <a:cxnLst/>
            <a:rect l="l" t="t" r="r" b="b"/>
            <a:pathLst>
              <a:path w="2123361" h="2326971">
                <a:moveTo>
                  <a:pt x="0" y="2326972"/>
                </a:moveTo>
                <a:lnTo>
                  <a:pt x="2123361" y="2326972"/>
                </a:lnTo>
                <a:lnTo>
                  <a:pt x="2123361" y="0"/>
                </a:lnTo>
                <a:lnTo>
                  <a:pt x="0" y="0"/>
                </a:lnTo>
                <a:lnTo>
                  <a:pt x="0" y="232697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7" name="Freeform 17"/>
          <p:cNvSpPr/>
          <p:nvPr/>
        </p:nvSpPr>
        <p:spPr>
          <a:xfrm>
            <a:off x="9791410" y="9478817"/>
            <a:ext cx="1458315" cy="1517102"/>
          </a:xfrm>
          <a:custGeom>
            <a:avLst/>
            <a:gdLst/>
            <a:ahLst/>
            <a:cxnLst/>
            <a:rect l="l" t="t" r="r" b="b"/>
            <a:pathLst>
              <a:path w="1458315" h="1517102">
                <a:moveTo>
                  <a:pt x="0" y="0"/>
                </a:moveTo>
                <a:lnTo>
                  <a:pt x="1458315" y="0"/>
                </a:lnTo>
                <a:lnTo>
                  <a:pt x="1458315" y="1517102"/>
                </a:lnTo>
                <a:lnTo>
                  <a:pt x="0" y="15171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8" name="Freeform 18"/>
          <p:cNvSpPr/>
          <p:nvPr/>
        </p:nvSpPr>
        <p:spPr>
          <a:xfrm>
            <a:off x="5970514" y="9478817"/>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9" name="Freeform 19"/>
          <p:cNvSpPr/>
          <p:nvPr/>
        </p:nvSpPr>
        <p:spPr>
          <a:xfrm rot="-5400000">
            <a:off x="2311162" y="9456676"/>
            <a:ext cx="1565942" cy="1610223"/>
          </a:xfrm>
          <a:custGeom>
            <a:avLst/>
            <a:gdLst/>
            <a:ahLst/>
            <a:cxnLst/>
            <a:rect l="l" t="t" r="r" b="b"/>
            <a:pathLst>
              <a:path w="1565942" h="1610223">
                <a:moveTo>
                  <a:pt x="0" y="0"/>
                </a:moveTo>
                <a:lnTo>
                  <a:pt x="1565943" y="0"/>
                </a:lnTo>
                <a:lnTo>
                  <a:pt x="1565943" y="1610223"/>
                </a:lnTo>
                <a:lnTo>
                  <a:pt x="0" y="161022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
        <p:nvSpPr>
          <p:cNvPr id="20" name="Freeform 20"/>
          <p:cNvSpPr/>
          <p:nvPr/>
        </p:nvSpPr>
        <p:spPr>
          <a:xfrm>
            <a:off x="4101931" y="9478817"/>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A"/>
          </a:p>
        </p:txBody>
      </p:sp>
      <p:sp>
        <p:nvSpPr>
          <p:cNvPr id="21" name="Freeform 21"/>
          <p:cNvSpPr/>
          <p:nvPr/>
        </p:nvSpPr>
        <p:spPr>
          <a:xfrm>
            <a:off x="7996713" y="9478817"/>
            <a:ext cx="1544410" cy="1565942"/>
          </a:xfrm>
          <a:custGeom>
            <a:avLst/>
            <a:gdLst/>
            <a:ahLst/>
            <a:cxnLst/>
            <a:rect l="l" t="t" r="r" b="b"/>
            <a:pathLst>
              <a:path w="1544410" h="1565942">
                <a:moveTo>
                  <a:pt x="0" y="0"/>
                </a:moveTo>
                <a:lnTo>
                  <a:pt x="1544411" y="0"/>
                </a:lnTo>
                <a:lnTo>
                  <a:pt x="1544411" y="1565942"/>
                </a:lnTo>
                <a:lnTo>
                  <a:pt x="0" y="156594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A"/>
          </a:p>
        </p:txBody>
      </p:sp>
      <p:sp>
        <p:nvSpPr>
          <p:cNvPr id="22" name="Freeform 22"/>
          <p:cNvSpPr/>
          <p:nvPr/>
        </p:nvSpPr>
        <p:spPr>
          <a:xfrm>
            <a:off x="11434432" y="9478817"/>
            <a:ext cx="1844501" cy="1517102"/>
          </a:xfrm>
          <a:custGeom>
            <a:avLst/>
            <a:gdLst/>
            <a:ahLst/>
            <a:cxnLst/>
            <a:rect l="l" t="t" r="r" b="b"/>
            <a:pathLst>
              <a:path w="1844501" h="1517102">
                <a:moveTo>
                  <a:pt x="0" y="0"/>
                </a:moveTo>
                <a:lnTo>
                  <a:pt x="1844502" y="0"/>
                </a:lnTo>
                <a:lnTo>
                  <a:pt x="1844502" y="1517102"/>
                </a:lnTo>
                <a:lnTo>
                  <a:pt x="0" y="1517102"/>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CA"/>
          </a:p>
        </p:txBody>
      </p:sp>
      <p:sp>
        <p:nvSpPr>
          <p:cNvPr id="23" name="Freeform 23"/>
          <p:cNvSpPr/>
          <p:nvPr/>
        </p:nvSpPr>
        <p:spPr>
          <a:xfrm flipH="1">
            <a:off x="16673705" y="7927651"/>
            <a:ext cx="3228590" cy="3273602"/>
          </a:xfrm>
          <a:custGeom>
            <a:avLst/>
            <a:gdLst/>
            <a:ahLst/>
            <a:cxnLst/>
            <a:rect l="l" t="t" r="r" b="b"/>
            <a:pathLst>
              <a:path w="3228590" h="3273602">
                <a:moveTo>
                  <a:pt x="3228590" y="0"/>
                </a:moveTo>
                <a:lnTo>
                  <a:pt x="0" y="0"/>
                </a:lnTo>
                <a:lnTo>
                  <a:pt x="0" y="3273602"/>
                </a:lnTo>
                <a:lnTo>
                  <a:pt x="3228590" y="3273602"/>
                </a:lnTo>
                <a:lnTo>
                  <a:pt x="322859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A"/>
          </a:p>
        </p:txBody>
      </p:sp>
      <p:sp>
        <p:nvSpPr>
          <p:cNvPr id="24" name="Freeform 24"/>
          <p:cNvSpPr/>
          <p:nvPr/>
        </p:nvSpPr>
        <p:spPr>
          <a:xfrm>
            <a:off x="6680299" y="2492839"/>
            <a:ext cx="4927401" cy="424988"/>
          </a:xfrm>
          <a:custGeom>
            <a:avLst/>
            <a:gdLst/>
            <a:ahLst/>
            <a:cxnLst/>
            <a:rect l="l" t="t" r="r" b="b"/>
            <a:pathLst>
              <a:path w="4927401" h="424988">
                <a:moveTo>
                  <a:pt x="0" y="0"/>
                </a:moveTo>
                <a:lnTo>
                  <a:pt x="4927402" y="0"/>
                </a:lnTo>
                <a:lnTo>
                  <a:pt x="4927402" y="424989"/>
                </a:lnTo>
                <a:lnTo>
                  <a:pt x="0" y="42498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CA"/>
          </a:p>
        </p:txBody>
      </p:sp>
      <p:sp>
        <p:nvSpPr>
          <p:cNvPr id="25" name="TextBox 25"/>
          <p:cNvSpPr txBox="1"/>
          <p:nvPr/>
        </p:nvSpPr>
        <p:spPr>
          <a:xfrm>
            <a:off x="11887397" y="6892173"/>
            <a:ext cx="4655509" cy="1431925"/>
          </a:xfrm>
          <a:prstGeom prst="rect">
            <a:avLst/>
          </a:prstGeom>
        </p:spPr>
        <p:txBody>
          <a:bodyPr lIns="0" tIns="0" rIns="0" bIns="0" rtlCol="0" anchor="t">
            <a:spAutoFit/>
          </a:bodyPr>
          <a:lstStyle/>
          <a:p>
            <a:pPr algn="ctr">
              <a:lnSpc>
                <a:spcPts val="5599"/>
              </a:lnSpc>
            </a:pPr>
            <a:r>
              <a:rPr lang="en-US" sz="3999">
                <a:solidFill>
                  <a:srgbClr val="FEB186"/>
                </a:solidFill>
                <a:latin typeface="Bryndan Write"/>
              </a:rPr>
              <a:t>Community Involvement</a:t>
            </a:r>
          </a:p>
        </p:txBody>
      </p:sp>
      <p:sp>
        <p:nvSpPr>
          <p:cNvPr id="26" name="TextBox 26"/>
          <p:cNvSpPr txBox="1"/>
          <p:nvPr/>
        </p:nvSpPr>
        <p:spPr>
          <a:xfrm>
            <a:off x="6600195" y="6892173"/>
            <a:ext cx="5087611" cy="727075"/>
          </a:xfrm>
          <a:prstGeom prst="rect">
            <a:avLst/>
          </a:prstGeom>
        </p:spPr>
        <p:txBody>
          <a:bodyPr lIns="0" tIns="0" rIns="0" bIns="0" rtlCol="0" anchor="t">
            <a:spAutoFit/>
          </a:bodyPr>
          <a:lstStyle/>
          <a:p>
            <a:pPr algn="ctr">
              <a:lnSpc>
                <a:spcPts val="5599"/>
              </a:lnSpc>
            </a:pPr>
            <a:r>
              <a:rPr lang="en-US" sz="3999">
                <a:solidFill>
                  <a:srgbClr val="FEB186"/>
                </a:solidFill>
                <a:latin typeface="Bryndan Write"/>
              </a:rPr>
              <a:t>Bridge Chinese Contest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Freeform 2"/>
          <p:cNvSpPr/>
          <p:nvPr/>
        </p:nvSpPr>
        <p:spPr>
          <a:xfrm>
            <a:off x="645213" y="3379994"/>
            <a:ext cx="3263031" cy="3018304"/>
          </a:xfrm>
          <a:custGeom>
            <a:avLst/>
            <a:gdLst/>
            <a:ahLst/>
            <a:cxnLst/>
            <a:rect l="l" t="t" r="r" b="b"/>
            <a:pathLst>
              <a:path w="3263031" h="3018304">
                <a:moveTo>
                  <a:pt x="0" y="0"/>
                </a:moveTo>
                <a:lnTo>
                  <a:pt x="3263031" y="0"/>
                </a:lnTo>
                <a:lnTo>
                  <a:pt x="3263031" y="3018303"/>
                </a:lnTo>
                <a:lnTo>
                  <a:pt x="0" y="30183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6829685" y="-683735"/>
            <a:ext cx="1458315" cy="1517102"/>
          </a:xfrm>
          <a:custGeom>
            <a:avLst/>
            <a:gdLst/>
            <a:ahLst/>
            <a:cxnLst/>
            <a:rect l="l" t="t" r="r" b="b"/>
            <a:pathLst>
              <a:path w="1458315" h="1517102">
                <a:moveTo>
                  <a:pt x="0" y="0"/>
                </a:moveTo>
                <a:lnTo>
                  <a:pt x="1458315" y="0"/>
                </a:lnTo>
                <a:lnTo>
                  <a:pt x="1458315" y="1517102"/>
                </a:lnTo>
                <a:lnTo>
                  <a:pt x="0" y="15171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008788" y="-683735"/>
            <a:ext cx="1823513" cy="1565942"/>
          </a:xfrm>
          <a:custGeom>
            <a:avLst/>
            <a:gdLst/>
            <a:ahLst/>
            <a:cxnLst/>
            <a:rect l="l" t="t" r="r" b="b"/>
            <a:pathLst>
              <a:path w="1823513" h="1565942">
                <a:moveTo>
                  <a:pt x="0" y="0"/>
                </a:moveTo>
                <a:lnTo>
                  <a:pt x="1823514" y="0"/>
                </a:lnTo>
                <a:lnTo>
                  <a:pt x="1823514" y="1565942"/>
                </a:lnTo>
                <a:lnTo>
                  <a:pt x="0" y="15659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rot="-5400000">
            <a:off x="9349437" y="-705876"/>
            <a:ext cx="1565942" cy="1610223"/>
          </a:xfrm>
          <a:custGeom>
            <a:avLst/>
            <a:gdLst/>
            <a:ahLst/>
            <a:cxnLst/>
            <a:rect l="l" t="t" r="r" b="b"/>
            <a:pathLst>
              <a:path w="1565942" h="1610223">
                <a:moveTo>
                  <a:pt x="0" y="0"/>
                </a:moveTo>
                <a:lnTo>
                  <a:pt x="1565942" y="0"/>
                </a:lnTo>
                <a:lnTo>
                  <a:pt x="1565942" y="1610223"/>
                </a:lnTo>
                <a:lnTo>
                  <a:pt x="0" y="16102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6" name="Freeform 6"/>
          <p:cNvSpPr/>
          <p:nvPr/>
        </p:nvSpPr>
        <p:spPr>
          <a:xfrm>
            <a:off x="11140206" y="-683735"/>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7" name="Freeform 7"/>
          <p:cNvSpPr/>
          <p:nvPr/>
        </p:nvSpPr>
        <p:spPr>
          <a:xfrm>
            <a:off x="15034988" y="-683735"/>
            <a:ext cx="1544410" cy="1565942"/>
          </a:xfrm>
          <a:custGeom>
            <a:avLst/>
            <a:gdLst/>
            <a:ahLst/>
            <a:cxnLst/>
            <a:rect l="l" t="t" r="r" b="b"/>
            <a:pathLst>
              <a:path w="1544410" h="1565942">
                <a:moveTo>
                  <a:pt x="0" y="0"/>
                </a:moveTo>
                <a:lnTo>
                  <a:pt x="1544410" y="0"/>
                </a:lnTo>
                <a:lnTo>
                  <a:pt x="1544410" y="1565942"/>
                </a:lnTo>
                <a:lnTo>
                  <a:pt x="0" y="156594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8" name="Freeform 8"/>
          <p:cNvSpPr/>
          <p:nvPr/>
        </p:nvSpPr>
        <p:spPr>
          <a:xfrm>
            <a:off x="-247650" y="9824210"/>
            <a:ext cx="1307680" cy="1342932"/>
          </a:xfrm>
          <a:custGeom>
            <a:avLst/>
            <a:gdLst/>
            <a:ahLst/>
            <a:cxnLst/>
            <a:rect l="l" t="t" r="r" b="b"/>
            <a:pathLst>
              <a:path w="1307680" h="1342932">
                <a:moveTo>
                  <a:pt x="0" y="0"/>
                </a:moveTo>
                <a:lnTo>
                  <a:pt x="1307680" y="0"/>
                </a:lnTo>
                <a:lnTo>
                  <a:pt x="1307680" y="1342932"/>
                </a:lnTo>
                <a:lnTo>
                  <a:pt x="0" y="13429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9" name="Freeform 9"/>
          <p:cNvSpPr/>
          <p:nvPr/>
        </p:nvSpPr>
        <p:spPr>
          <a:xfrm>
            <a:off x="6170773" y="9824210"/>
            <a:ext cx="1563822" cy="1342932"/>
          </a:xfrm>
          <a:custGeom>
            <a:avLst/>
            <a:gdLst/>
            <a:ahLst/>
            <a:cxnLst/>
            <a:rect l="l" t="t" r="r" b="b"/>
            <a:pathLst>
              <a:path w="1563822" h="1342932">
                <a:moveTo>
                  <a:pt x="0" y="0"/>
                </a:moveTo>
                <a:lnTo>
                  <a:pt x="1563822" y="0"/>
                </a:lnTo>
                <a:lnTo>
                  <a:pt x="1563822" y="1342932"/>
                </a:lnTo>
                <a:lnTo>
                  <a:pt x="0" y="13429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0" name="Freeform 10"/>
          <p:cNvSpPr/>
          <p:nvPr/>
        </p:nvSpPr>
        <p:spPr>
          <a:xfrm rot="5400000">
            <a:off x="1365335" y="9692727"/>
            <a:ext cx="1342932" cy="1605898"/>
          </a:xfrm>
          <a:custGeom>
            <a:avLst/>
            <a:gdLst/>
            <a:ahLst/>
            <a:cxnLst/>
            <a:rect l="l" t="t" r="r" b="b"/>
            <a:pathLst>
              <a:path w="1342932" h="1605898">
                <a:moveTo>
                  <a:pt x="0" y="0"/>
                </a:moveTo>
                <a:lnTo>
                  <a:pt x="1342932" y="0"/>
                </a:lnTo>
                <a:lnTo>
                  <a:pt x="1342932" y="1605898"/>
                </a:lnTo>
                <a:lnTo>
                  <a:pt x="0" y="160589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1" name="Freeform 11"/>
          <p:cNvSpPr/>
          <p:nvPr/>
        </p:nvSpPr>
        <p:spPr>
          <a:xfrm rot="-5400000">
            <a:off x="3032559" y="9805222"/>
            <a:ext cx="1342932" cy="1380907"/>
          </a:xfrm>
          <a:custGeom>
            <a:avLst/>
            <a:gdLst/>
            <a:ahLst/>
            <a:cxnLst/>
            <a:rect l="l" t="t" r="r" b="b"/>
            <a:pathLst>
              <a:path w="1342932" h="1380907">
                <a:moveTo>
                  <a:pt x="0" y="0"/>
                </a:moveTo>
                <a:lnTo>
                  <a:pt x="1342932" y="0"/>
                </a:lnTo>
                <a:lnTo>
                  <a:pt x="1342932" y="1380908"/>
                </a:lnTo>
                <a:lnTo>
                  <a:pt x="0" y="13809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2" name="Freeform 12"/>
          <p:cNvSpPr/>
          <p:nvPr/>
        </p:nvSpPr>
        <p:spPr>
          <a:xfrm>
            <a:off x="4568300" y="9824210"/>
            <a:ext cx="1428652" cy="1342932"/>
          </a:xfrm>
          <a:custGeom>
            <a:avLst/>
            <a:gdLst/>
            <a:ahLst/>
            <a:cxnLst/>
            <a:rect l="l" t="t" r="r" b="b"/>
            <a:pathLst>
              <a:path w="1428652" h="1342932">
                <a:moveTo>
                  <a:pt x="0" y="0"/>
                </a:moveTo>
                <a:lnTo>
                  <a:pt x="1428652" y="0"/>
                </a:lnTo>
                <a:lnTo>
                  <a:pt x="1428652" y="1342932"/>
                </a:lnTo>
                <a:lnTo>
                  <a:pt x="0" y="13429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grpSp>
        <p:nvGrpSpPr>
          <p:cNvPr id="13" name="Group 13"/>
          <p:cNvGrpSpPr/>
          <p:nvPr/>
        </p:nvGrpSpPr>
        <p:grpSpPr>
          <a:xfrm>
            <a:off x="4854206" y="3427575"/>
            <a:ext cx="5228414" cy="796520"/>
            <a:chOff x="0" y="0"/>
            <a:chExt cx="4334912" cy="660400"/>
          </a:xfrm>
        </p:grpSpPr>
        <p:sp>
          <p:nvSpPr>
            <p:cNvPr id="14" name="Freeform 14"/>
            <p:cNvSpPr/>
            <p:nvPr/>
          </p:nvSpPr>
          <p:spPr>
            <a:xfrm>
              <a:off x="0" y="0"/>
              <a:ext cx="4334913" cy="660400"/>
            </a:xfrm>
            <a:custGeom>
              <a:avLst/>
              <a:gdLst/>
              <a:ahLst/>
              <a:cxnLst/>
              <a:rect l="l" t="t" r="r" b="b"/>
              <a:pathLst>
                <a:path w="4334913" h="660400">
                  <a:moveTo>
                    <a:pt x="4210452" y="660400"/>
                  </a:moveTo>
                  <a:lnTo>
                    <a:pt x="124460" y="660400"/>
                  </a:lnTo>
                  <a:cubicBezTo>
                    <a:pt x="55880" y="660400"/>
                    <a:pt x="0" y="604520"/>
                    <a:pt x="0" y="535940"/>
                  </a:cubicBezTo>
                  <a:lnTo>
                    <a:pt x="0" y="124460"/>
                  </a:lnTo>
                  <a:cubicBezTo>
                    <a:pt x="0" y="55880"/>
                    <a:pt x="55880" y="0"/>
                    <a:pt x="124460" y="0"/>
                  </a:cubicBezTo>
                  <a:lnTo>
                    <a:pt x="4210452" y="0"/>
                  </a:lnTo>
                  <a:cubicBezTo>
                    <a:pt x="4279032" y="0"/>
                    <a:pt x="4334913" y="55880"/>
                    <a:pt x="4334913" y="124460"/>
                  </a:cubicBezTo>
                  <a:lnTo>
                    <a:pt x="4334913" y="535940"/>
                  </a:lnTo>
                  <a:cubicBezTo>
                    <a:pt x="4334913" y="604520"/>
                    <a:pt x="4279032" y="660400"/>
                    <a:pt x="4210452" y="660400"/>
                  </a:cubicBezTo>
                  <a:close/>
                </a:path>
              </a:pathLst>
            </a:custGeom>
            <a:solidFill>
              <a:srgbClr val="FEB186"/>
            </a:solidFill>
          </p:spPr>
          <p:txBody>
            <a:bodyPr/>
            <a:lstStyle/>
            <a:p>
              <a:endParaRPr lang="en-CA"/>
            </a:p>
          </p:txBody>
        </p:sp>
      </p:grpSp>
      <p:grpSp>
        <p:nvGrpSpPr>
          <p:cNvPr id="15" name="Group 15"/>
          <p:cNvGrpSpPr/>
          <p:nvPr/>
        </p:nvGrpSpPr>
        <p:grpSpPr>
          <a:xfrm>
            <a:off x="4854206" y="6239996"/>
            <a:ext cx="5228414" cy="796520"/>
            <a:chOff x="0" y="0"/>
            <a:chExt cx="4334912" cy="660400"/>
          </a:xfrm>
        </p:grpSpPr>
        <p:sp>
          <p:nvSpPr>
            <p:cNvPr id="16" name="Freeform 16"/>
            <p:cNvSpPr/>
            <p:nvPr/>
          </p:nvSpPr>
          <p:spPr>
            <a:xfrm>
              <a:off x="0" y="0"/>
              <a:ext cx="4334913" cy="660400"/>
            </a:xfrm>
            <a:custGeom>
              <a:avLst/>
              <a:gdLst/>
              <a:ahLst/>
              <a:cxnLst/>
              <a:rect l="l" t="t" r="r" b="b"/>
              <a:pathLst>
                <a:path w="4334913" h="660400">
                  <a:moveTo>
                    <a:pt x="4210452" y="660400"/>
                  </a:moveTo>
                  <a:lnTo>
                    <a:pt x="124460" y="660400"/>
                  </a:lnTo>
                  <a:cubicBezTo>
                    <a:pt x="55880" y="660400"/>
                    <a:pt x="0" y="604520"/>
                    <a:pt x="0" y="535940"/>
                  </a:cubicBezTo>
                  <a:lnTo>
                    <a:pt x="0" y="124460"/>
                  </a:lnTo>
                  <a:cubicBezTo>
                    <a:pt x="0" y="55880"/>
                    <a:pt x="55880" y="0"/>
                    <a:pt x="124460" y="0"/>
                  </a:cubicBezTo>
                  <a:lnTo>
                    <a:pt x="4210452" y="0"/>
                  </a:lnTo>
                  <a:cubicBezTo>
                    <a:pt x="4279032" y="0"/>
                    <a:pt x="4334913" y="55880"/>
                    <a:pt x="4334913" y="124460"/>
                  </a:cubicBezTo>
                  <a:lnTo>
                    <a:pt x="4334913" y="535940"/>
                  </a:lnTo>
                  <a:cubicBezTo>
                    <a:pt x="4334913" y="604520"/>
                    <a:pt x="4279032" y="660400"/>
                    <a:pt x="4210452" y="660400"/>
                  </a:cubicBezTo>
                  <a:close/>
                </a:path>
              </a:pathLst>
            </a:custGeom>
            <a:solidFill>
              <a:srgbClr val="FEB186"/>
            </a:solidFill>
          </p:spPr>
          <p:txBody>
            <a:bodyPr/>
            <a:lstStyle/>
            <a:p>
              <a:endParaRPr lang="en-CA"/>
            </a:p>
          </p:txBody>
        </p:sp>
      </p:grpSp>
      <p:sp>
        <p:nvSpPr>
          <p:cNvPr id="17" name="TextBox 17"/>
          <p:cNvSpPr txBox="1"/>
          <p:nvPr/>
        </p:nvSpPr>
        <p:spPr>
          <a:xfrm>
            <a:off x="5039836" y="3303750"/>
            <a:ext cx="4857154" cy="809625"/>
          </a:xfrm>
          <a:prstGeom prst="rect">
            <a:avLst/>
          </a:prstGeom>
        </p:spPr>
        <p:txBody>
          <a:bodyPr lIns="0" tIns="0" rIns="0" bIns="0" rtlCol="0" anchor="t">
            <a:spAutoFit/>
          </a:bodyPr>
          <a:lstStyle/>
          <a:p>
            <a:pPr algn="ctr">
              <a:lnSpc>
                <a:spcPts val="6299"/>
              </a:lnSpc>
            </a:pPr>
            <a:r>
              <a:rPr lang="en-US" sz="4500">
                <a:solidFill>
                  <a:srgbClr val="F8F5F1"/>
                </a:solidFill>
                <a:latin typeface="Bryndan Write"/>
              </a:rPr>
              <a:t>Financial</a:t>
            </a:r>
          </a:p>
        </p:txBody>
      </p:sp>
      <p:sp>
        <p:nvSpPr>
          <p:cNvPr id="18" name="TextBox 18"/>
          <p:cNvSpPr txBox="1"/>
          <p:nvPr/>
        </p:nvSpPr>
        <p:spPr>
          <a:xfrm>
            <a:off x="5039836" y="6249319"/>
            <a:ext cx="4857154" cy="809625"/>
          </a:xfrm>
          <a:prstGeom prst="rect">
            <a:avLst/>
          </a:prstGeom>
        </p:spPr>
        <p:txBody>
          <a:bodyPr lIns="0" tIns="0" rIns="0" bIns="0" rtlCol="0" anchor="t">
            <a:spAutoFit/>
          </a:bodyPr>
          <a:lstStyle/>
          <a:p>
            <a:pPr algn="ctr">
              <a:lnSpc>
                <a:spcPts val="6299"/>
              </a:lnSpc>
            </a:pPr>
            <a:r>
              <a:rPr lang="en-US" sz="4500">
                <a:solidFill>
                  <a:srgbClr val="F8F5F1"/>
                </a:solidFill>
                <a:latin typeface="Bryndan Write"/>
              </a:rPr>
              <a:t>Resources</a:t>
            </a:r>
          </a:p>
        </p:txBody>
      </p:sp>
      <p:sp>
        <p:nvSpPr>
          <p:cNvPr id="19" name="TextBox 19"/>
          <p:cNvSpPr txBox="1"/>
          <p:nvPr/>
        </p:nvSpPr>
        <p:spPr>
          <a:xfrm>
            <a:off x="1532436" y="1306719"/>
            <a:ext cx="10779296" cy="1463674"/>
          </a:xfrm>
          <a:prstGeom prst="rect">
            <a:avLst/>
          </a:prstGeom>
        </p:spPr>
        <p:txBody>
          <a:bodyPr lIns="0" tIns="0" rIns="0" bIns="0" rtlCol="0" anchor="t">
            <a:spAutoFit/>
          </a:bodyPr>
          <a:lstStyle/>
          <a:p>
            <a:pPr algn="l">
              <a:lnSpc>
                <a:spcPts val="11200"/>
              </a:lnSpc>
            </a:pPr>
            <a:r>
              <a:rPr lang="en-US" sz="8000">
                <a:solidFill>
                  <a:srgbClr val="D2D666"/>
                </a:solidFill>
                <a:latin typeface="Bryndan Write"/>
              </a:rPr>
              <a:t>Our Challenges</a:t>
            </a:r>
          </a:p>
        </p:txBody>
      </p:sp>
      <p:sp>
        <p:nvSpPr>
          <p:cNvPr id="20" name="Freeform 20"/>
          <p:cNvSpPr/>
          <p:nvPr/>
        </p:nvSpPr>
        <p:spPr>
          <a:xfrm>
            <a:off x="406190" y="6638256"/>
            <a:ext cx="3992413" cy="344346"/>
          </a:xfrm>
          <a:custGeom>
            <a:avLst/>
            <a:gdLst/>
            <a:ahLst/>
            <a:cxnLst/>
            <a:rect l="l" t="t" r="r" b="b"/>
            <a:pathLst>
              <a:path w="3992413" h="344346">
                <a:moveTo>
                  <a:pt x="0" y="0"/>
                </a:moveTo>
                <a:lnTo>
                  <a:pt x="3992413" y="0"/>
                </a:lnTo>
                <a:lnTo>
                  <a:pt x="3992413" y="344346"/>
                </a:lnTo>
                <a:lnTo>
                  <a:pt x="0" y="34434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
        <p:nvSpPr>
          <p:cNvPr id="21" name="Freeform 21"/>
          <p:cNvSpPr/>
          <p:nvPr/>
        </p:nvSpPr>
        <p:spPr>
          <a:xfrm rot="2700000">
            <a:off x="-577675" y="-154532"/>
            <a:ext cx="1823513" cy="1565942"/>
          </a:xfrm>
          <a:custGeom>
            <a:avLst/>
            <a:gdLst/>
            <a:ahLst/>
            <a:cxnLst/>
            <a:rect l="l" t="t" r="r" b="b"/>
            <a:pathLst>
              <a:path w="1823513" h="1565942">
                <a:moveTo>
                  <a:pt x="0" y="0"/>
                </a:moveTo>
                <a:lnTo>
                  <a:pt x="1823514" y="0"/>
                </a:lnTo>
                <a:lnTo>
                  <a:pt x="1823514" y="1565942"/>
                </a:lnTo>
                <a:lnTo>
                  <a:pt x="0" y="15659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A"/>
          </a:p>
        </p:txBody>
      </p:sp>
      <p:sp>
        <p:nvSpPr>
          <p:cNvPr id="22" name="Freeform 22"/>
          <p:cNvSpPr/>
          <p:nvPr/>
        </p:nvSpPr>
        <p:spPr>
          <a:xfrm flipH="1">
            <a:off x="16673705" y="7927651"/>
            <a:ext cx="3228590" cy="3273602"/>
          </a:xfrm>
          <a:custGeom>
            <a:avLst/>
            <a:gdLst/>
            <a:ahLst/>
            <a:cxnLst/>
            <a:rect l="l" t="t" r="r" b="b"/>
            <a:pathLst>
              <a:path w="3228590" h="3273602">
                <a:moveTo>
                  <a:pt x="3228590" y="0"/>
                </a:moveTo>
                <a:lnTo>
                  <a:pt x="0" y="0"/>
                </a:lnTo>
                <a:lnTo>
                  <a:pt x="0" y="3273602"/>
                </a:lnTo>
                <a:lnTo>
                  <a:pt x="3228590" y="3273602"/>
                </a:lnTo>
                <a:lnTo>
                  <a:pt x="322859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grpSp>
        <p:nvGrpSpPr>
          <p:cNvPr id="23" name="Group 23"/>
          <p:cNvGrpSpPr/>
          <p:nvPr/>
        </p:nvGrpSpPr>
        <p:grpSpPr>
          <a:xfrm>
            <a:off x="4903994" y="4833785"/>
            <a:ext cx="5228414" cy="796520"/>
            <a:chOff x="0" y="0"/>
            <a:chExt cx="4334912" cy="660400"/>
          </a:xfrm>
        </p:grpSpPr>
        <p:sp>
          <p:nvSpPr>
            <p:cNvPr id="24" name="Freeform 24"/>
            <p:cNvSpPr/>
            <p:nvPr/>
          </p:nvSpPr>
          <p:spPr>
            <a:xfrm>
              <a:off x="0" y="0"/>
              <a:ext cx="4334913" cy="660400"/>
            </a:xfrm>
            <a:custGeom>
              <a:avLst/>
              <a:gdLst/>
              <a:ahLst/>
              <a:cxnLst/>
              <a:rect l="l" t="t" r="r" b="b"/>
              <a:pathLst>
                <a:path w="4334913" h="660400">
                  <a:moveTo>
                    <a:pt x="4210452" y="660400"/>
                  </a:moveTo>
                  <a:lnTo>
                    <a:pt x="124460" y="660400"/>
                  </a:lnTo>
                  <a:cubicBezTo>
                    <a:pt x="55880" y="660400"/>
                    <a:pt x="0" y="604520"/>
                    <a:pt x="0" y="535940"/>
                  </a:cubicBezTo>
                  <a:lnTo>
                    <a:pt x="0" y="124460"/>
                  </a:lnTo>
                  <a:cubicBezTo>
                    <a:pt x="0" y="55880"/>
                    <a:pt x="55880" y="0"/>
                    <a:pt x="124460" y="0"/>
                  </a:cubicBezTo>
                  <a:lnTo>
                    <a:pt x="4210452" y="0"/>
                  </a:lnTo>
                  <a:cubicBezTo>
                    <a:pt x="4279032" y="0"/>
                    <a:pt x="4334913" y="55880"/>
                    <a:pt x="4334913" y="124460"/>
                  </a:cubicBezTo>
                  <a:lnTo>
                    <a:pt x="4334913" y="535940"/>
                  </a:lnTo>
                  <a:cubicBezTo>
                    <a:pt x="4334913" y="604520"/>
                    <a:pt x="4279032" y="660400"/>
                    <a:pt x="4210452" y="660400"/>
                  </a:cubicBezTo>
                  <a:close/>
                </a:path>
              </a:pathLst>
            </a:custGeom>
            <a:solidFill>
              <a:srgbClr val="FEB186"/>
            </a:solidFill>
          </p:spPr>
          <p:txBody>
            <a:bodyPr/>
            <a:lstStyle/>
            <a:p>
              <a:endParaRPr lang="en-CA"/>
            </a:p>
          </p:txBody>
        </p:sp>
      </p:grpSp>
      <p:sp>
        <p:nvSpPr>
          <p:cNvPr id="25" name="TextBox 25"/>
          <p:cNvSpPr txBox="1"/>
          <p:nvPr/>
        </p:nvSpPr>
        <p:spPr>
          <a:xfrm>
            <a:off x="5089624" y="4765320"/>
            <a:ext cx="4857154" cy="809625"/>
          </a:xfrm>
          <a:prstGeom prst="rect">
            <a:avLst/>
          </a:prstGeom>
        </p:spPr>
        <p:txBody>
          <a:bodyPr lIns="0" tIns="0" rIns="0" bIns="0" rtlCol="0" anchor="t">
            <a:spAutoFit/>
          </a:bodyPr>
          <a:lstStyle/>
          <a:p>
            <a:pPr algn="ctr">
              <a:lnSpc>
                <a:spcPts val="6299"/>
              </a:lnSpc>
            </a:pPr>
            <a:r>
              <a:rPr lang="en-US" sz="4500">
                <a:solidFill>
                  <a:srgbClr val="F8F5F1"/>
                </a:solidFill>
                <a:latin typeface="Bryndan Write"/>
              </a:rPr>
              <a:t>Staffing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TextBox 2"/>
          <p:cNvSpPr txBox="1"/>
          <p:nvPr/>
        </p:nvSpPr>
        <p:spPr>
          <a:xfrm>
            <a:off x="1028700" y="1268808"/>
            <a:ext cx="15705784" cy="3041650"/>
          </a:xfrm>
          <a:prstGeom prst="rect">
            <a:avLst/>
          </a:prstGeom>
        </p:spPr>
        <p:txBody>
          <a:bodyPr lIns="0" tIns="0" rIns="0" bIns="0" rtlCol="0" anchor="t">
            <a:spAutoFit/>
          </a:bodyPr>
          <a:lstStyle/>
          <a:p>
            <a:pPr algn="ctr">
              <a:lnSpc>
                <a:spcPts val="11899"/>
              </a:lnSpc>
            </a:pPr>
            <a:r>
              <a:rPr lang="en-US" sz="8499">
                <a:solidFill>
                  <a:srgbClr val="FEB186"/>
                </a:solidFill>
                <a:latin typeface="Bryndan Write"/>
              </a:rPr>
              <a:t>Do Not Hesitate to</a:t>
            </a:r>
          </a:p>
          <a:p>
            <a:pPr algn="ctr">
              <a:lnSpc>
                <a:spcPts val="11899"/>
              </a:lnSpc>
            </a:pPr>
            <a:r>
              <a:rPr lang="en-US" sz="8499">
                <a:solidFill>
                  <a:srgbClr val="FEB186"/>
                </a:solidFill>
                <a:latin typeface="Bryndan Write"/>
              </a:rPr>
              <a:t>Contact Us</a:t>
            </a:r>
          </a:p>
        </p:txBody>
      </p:sp>
      <p:sp>
        <p:nvSpPr>
          <p:cNvPr id="3" name="TextBox 3"/>
          <p:cNvSpPr txBox="1"/>
          <p:nvPr/>
        </p:nvSpPr>
        <p:spPr>
          <a:xfrm>
            <a:off x="2325606" y="5530427"/>
            <a:ext cx="13636787" cy="727075"/>
          </a:xfrm>
          <a:prstGeom prst="rect">
            <a:avLst/>
          </a:prstGeom>
        </p:spPr>
        <p:txBody>
          <a:bodyPr lIns="0" tIns="0" rIns="0" bIns="0" rtlCol="0" anchor="t">
            <a:spAutoFit/>
          </a:bodyPr>
          <a:lstStyle/>
          <a:p>
            <a:pPr algn="ctr">
              <a:lnSpc>
                <a:spcPts val="5599"/>
              </a:lnSpc>
            </a:pPr>
            <a:r>
              <a:rPr lang="en-US" sz="3999">
                <a:solidFill>
                  <a:srgbClr val="FEB186"/>
                </a:solidFill>
                <a:latin typeface="Bryndan Write"/>
              </a:rPr>
              <a:t>Simon Fraser School</a:t>
            </a:r>
          </a:p>
        </p:txBody>
      </p:sp>
      <p:sp>
        <p:nvSpPr>
          <p:cNvPr id="4" name="TextBox 4"/>
          <p:cNvSpPr txBox="1"/>
          <p:nvPr/>
        </p:nvSpPr>
        <p:spPr>
          <a:xfrm>
            <a:off x="2325606" y="6433068"/>
            <a:ext cx="13636787" cy="727075"/>
          </a:xfrm>
          <a:prstGeom prst="rect">
            <a:avLst/>
          </a:prstGeom>
        </p:spPr>
        <p:txBody>
          <a:bodyPr lIns="0" tIns="0" rIns="0" bIns="0" rtlCol="0" anchor="t">
            <a:spAutoFit/>
          </a:bodyPr>
          <a:lstStyle/>
          <a:p>
            <a:pPr algn="ctr">
              <a:lnSpc>
                <a:spcPts val="5599"/>
              </a:lnSpc>
            </a:pPr>
            <a:r>
              <a:rPr lang="en-US" sz="3999">
                <a:solidFill>
                  <a:srgbClr val="FEB186"/>
                </a:solidFill>
                <a:latin typeface="Bryndan Write"/>
              </a:rPr>
              <a:t>Sir Winston Churchill School</a:t>
            </a:r>
          </a:p>
        </p:txBody>
      </p:sp>
      <p:sp>
        <p:nvSpPr>
          <p:cNvPr id="5" name="TextBox 5"/>
          <p:cNvSpPr txBox="1"/>
          <p:nvPr/>
        </p:nvSpPr>
        <p:spPr>
          <a:xfrm>
            <a:off x="2325606" y="7335709"/>
            <a:ext cx="13636787" cy="727075"/>
          </a:xfrm>
          <a:prstGeom prst="rect">
            <a:avLst/>
          </a:prstGeom>
        </p:spPr>
        <p:txBody>
          <a:bodyPr lIns="0" tIns="0" rIns="0" bIns="0" rtlCol="0" anchor="t">
            <a:spAutoFit/>
          </a:bodyPr>
          <a:lstStyle/>
          <a:p>
            <a:pPr algn="ctr">
              <a:lnSpc>
                <a:spcPts val="5599"/>
              </a:lnSpc>
            </a:pPr>
            <a:r>
              <a:rPr lang="en-US" sz="3999">
                <a:solidFill>
                  <a:srgbClr val="FEB186"/>
                </a:solidFill>
                <a:latin typeface="Bryndan Write"/>
              </a:rPr>
              <a:t>Nickle School</a:t>
            </a:r>
          </a:p>
        </p:txBody>
      </p:sp>
      <p:sp>
        <p:nvSpPr>
          <p:cNvPr id="6" name="Freeform 6"/>
          <p:cNvSpPr/>
          <p:nvPr/>
        </p:nvSpPr>
        <p:spPr>
          <a:xfrm>
            <a:off x="7049086" y="4782127"/>
            <a:ext cx="4189827" cy="361373"/>
          </a:xfrm>
          <a:custGeom>
            <a:avLst/>
            <a:gdLst/>
            <a:ahLst/>
            <a:cxnLst/>
            <a:rect l="l" t="t" r="r" b="b"/>
            <a:pathLst>
              <a:path w="4189827" h="361373">
                <a:moveTo>
                  <a:pt x="0" y="0"/>
                </a:moveTo>
                <a:lnTo>
                  <a:pt x="4189828" y="0"/>
                </a:lnTo>
                <a:lnTo>
                  <a:pt x="4189828" y="361373"/>
                </a:lnTo>
                <a:lnTo>
                  <a:pt x="0" y="3613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7" name="Freeform 7"/>
          <p:cNvSpPr/>
          <p:nvPr/>
        </p:nvSpPr>
        <p:spPr>
          <a:xfrm flipH="1">
            <a:off x="-1394170" y="-1257902"/>
            <a:ext cx="3708686" cy="3760391"/>
          </a:xfrm>
          <a:custGeom>
            <a:avLst/>
            <a:gdLst/>
            <a:ahLst/>
            <a:cxnLst/>
            <a:rect l="l" t="t" r="r" b="b"/>
            <a:pathLst>
              <a:path w="3708686" h="3760391">
                <a:moveTo>
                  <a:pt x="3708686" y="0"/>
                </a:moveTo>
                <a:lnTo>
                  <a:pt x="0" y="0"/>
                </a:lnTo>
                <a:lnTo>
                  <a:pt x="0" y="3760391"/>
                </a:lnTo>
                <a:lnTo>
                  <a:pt x="3708686" y="3760391"/>
                </a:lnTo>
                <a:lnTo>
                  <a:pt x="370868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Freeform 8"/>
          <p:cNvSpPr/>
          <p:nvPr/>
        </p:nvSpPr>
        <p:spPr>
          <a:xfrm>
            <a:off x="11305174" y="8771429"/>
            <a:ext cx="1458315" cy="1517102"/>
          </a:xfrm>
          <a:custGeom>
            <a:avLst/>
            <a:gdLst/>
            <a:ahLst/>
            <a:cxnLst/>
            <a:rect l="l" t="t" r="r" b="b"/>
            <a:pathLst>
              <a:path w="1458315" h="1517102">
                <a:moveTo>
                  <a:pt x="0" y="0"/>
                </a:moveTo>
                <a:lnTo>
                  <a:pt x="1458314" y="0"/>
                </a:lnTo>
                <a:lnTo>
                  <a:pt x="1458314" y="1517103"/>
                </a:lnTo>
                <a:lnTo>
                  <a:pt x="0" y="15171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9" name="Freeform 9"/>
          <p:cNvSpPr/>
          <p:nvPr/>
        </p:nvSpPr>
        <p:spPr>
          <a:xfrm flipH="1">
            <a:off x="16734484" y="8771429"/>
            <a:ext cx="1553516" cy="1530213"/>
          </a:xfrm>
          <a:custGeom>
            <a:avLst/>
            <a:gdLst/>
            <a:ahLst/>
            <a:cxnLst/>
            <a:rect l="l" t="t" r="r" b="b"/>
            <a:pathLst>
              <a:path w="1553516" h="1530213">
                <a:moveTo>
                  <a:pt x="1553516" y="0"/>
                </a:moveTo>
                <a:lnTo>
                  <a:pt x="0" y="0"/>
                </a:lnTo>
                <a:lnTo>
                  <a:pt x="0" y="1530213"/>
                </a:lnTo>
                <a:lnTo>
                  <a:pt x="1553516" y="1530213"/>
                </a:lnTo>
                <a:lnTo>
                  <a:pt x="1553516"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0" name="Freeform 10"/>
          <p:cNvSpPr/>
          <p:nvPr/>
        </p:nvSpPr>
        <p:spPr>
          <a:xfrm>
            <a:off x="0" y="8771429"/>
            <a:ext cx="1524836" cy="1565942"/>
          </a:xfrm>
          <a:custGeom>
            <a:avLst/>
            <a:gdLst/>
            <a:ahLst/>
            <a:cxnLst/>
            <a:rect l="l" t="t" r="r" b="b"/>
            <a:pathLst>
              <a:path w="1524836" h="1565942">
                <a:moveTo>
                  <a:pt x="0" y="0"/>
                </a:moveTo>
                <a:lnTo>
                  <a:pt x="1524836" y="0"/>
                </a:lnTo>
                <a:lnTo>
                  <a:pt x="1524836" y="1565942"/>
                </a:lnTo>
                <a:lnTo>
                  <a:pt x="0" y="15659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1" name="Freeform 11"/>
          <p:cNvSpPr/>
          <p:nvPr/>
        </p:nvSpPr>
        <p:spPr>
          <a:xfrm>
            <a:off x="7484277" y="8771429"/>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2" name="Freeform 12"/>
          <p:cNvSpPr/>
          <p:nvPr/>
        </p:nvSpPr>
        <p:spPr>
          <a:xfrm rot="5400000">
            <a:off x="1880840" y="8618112"/>
            <a:ext cx="1565942" cy="1872576"/>
          </a:xfrm>
          <a:custGeom>
            <a:avLst/>
            <a:gdLst/>
            <a:ahLst/>
            <a:cxnLst/>
            <a:rect l="l" t="t" r="r" b="b"/>
            <a:pathLst>
              <a:path w="1565942" h="1872576">
                <a:moveTo>
                  <a:pt x="0" y="0"/>
                </a:moveTo>
                <a:lnTo>
                  <a:pt x="1565942" y="0"/>
                </a:lnTo>
                <a:lnTo>
                  <a:pt x="1565942" y="1872577"/>
                </a:lnTo>
                <a:lnTo>
                  <a:pt x="0" y="18725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3" name="Freeform 13"/>
          <p:cNvSpPr/>
          <p:nvPr/>
        </p:nvSpPr>
        <p:spPr>
          <a:xfrm rot="-5400000">
            <a:off x="3824926" y="8749289"/>
            <a:ext cx="1565942" cy="1610223"/>
          </a:xfrm>
          <a:custGeom>
            <a:avLst/>
            <a:gdLst/>
            <a:ahLst/>
            <a:cxnLst/>
            <a:rect l="l" t="t" r="r" b="b"/>
            <a:pathLst>
              <a:path w="1565942" h="1610223">
                <a:moveTo>
                  <a:pt x="0" y="0"/>
                </a:moveTo>
                <a:lnTo>
                  <a:pt x="1565942" y="0"/>
                </a:lnTo>
                <a:lnTo>
                  <a:pt x="1565942" y="1610223"/>
                </a:lnTo>
                <a:lnTo>
                  <a:pt x="0" y="161022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4" name="Freeform 14"/>
          <p:cNvSpPr/>
          <p:nvPr/>
        </p:nvSpPr>
        <p:spPr>
          <a:xfrm>
            <a:off x="5615695" y="8771429"/>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
        <p:nvSpPr>
          <p:cNvPr id="15" name="Freeform 15"/>
          <p:cNvSpPr/>
          <p:nvPr/>
        </p:nvSpPr>
        <p:spPr>
          <a:xfrm>
            <a:off x="9510476" y="8771429"/>
            <a:ext cx="1544410" cy="1565942"/>
          </a:xfrm>
          <a:custGeom>
            <a:avLst/>
            <a:gdLst/>
            <a:ahLst/>
            <a:cxnLst/>
            <a:rect l="l" t="t" r="r" b="b"/>
            <a:pathLst>
              <a:path w="1544410" h="1565942">
                <a:moveTo>
                  <a:pt x="0" y="0"/>
                </a:moveTo>
                <a:lnTo>
                  <a:pt x="1544411" y="0"/>
                </a:lnTo>
                <a:lnTo>
                  <a:pt x="1544411" y="1565942"/>
                </a:lnTo>
                <a:lnTo>
                  <a:pt x="0" y="15659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6" name="Freeform 16"/>
          <p:cNvSpPr/>
          <p:nvPr/>
        </p:nvSpPr>
        <p:spPr>
          <a:xfrm>
            <a:off x="12948196" y="8771429"/>
            <a:ext cx="1844501" cy="1517102"/>
          </a:xfrm>
          <a:custGeom>
            <a:avLst/>
            <a:gdLst/>
            <a:ahLst/>
            <a:cxnLst/>
            <a:rect l="l" t="t" r="r" b="b"/>
            <a:pathLst>
              <a:path w="1844501" h="1517102">
                <a:moveTo>
                  <a:pt x="0" y="0"/>
                </a:moveTo>
                <a:lnTo>
                  <a:pt x="1844501" y="0"/>
                </a:lnTo>
                <a:lnTo>
                  <a:pt x="1844501" y="1517103"/>
                </a:lnTo>
                <a:lnTo>
                  <a:pt x="0" y="151710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A"/>
          </a:p>
        </p:txBody>
      </p:sp>
      <p:sp>
        <p:nvSpPr>
          <p:cNvPr id="17" name="Freeform 17"/>
          <p:cNvSpPr/>
          <p:nvPr/>
        </p:nvSpPr>
        <p:spPr>
          <a:xfrm flipH="1">
            <a:off x="14977404" y="8771429"/>
            <a:ext cx="1530708" cy="1565942"/>
          </a:xfrm>
          <a:custGeom>
            <a:avLst/>
            <a:gdLst/>
            <a:ahLst/>
            <a:cxnLst/>
            <a:rect l="l" t="t" r="r" b="b"/>
            <a:pathLst>
              <a:path w="1530708" h="1565942">
                <a:moveTo>
                  <a:pt x="1530709" y="0"/>
                </a:moveTo>
                <a:lnTo>
                  <a:pt x="0" y="0"/>
                </a:lnTo>
                <a:lnTo>
                  <a:pt x="0" y="1565942"/>
                </a:lnTo>
                <a:lnTo>
                  <a:pt x="1530709" y="1565942"/>
                </a:lnTo>
                <a:lnTo>
                  <a:pt x="1530709"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A"/>
          </a:p>
        </p:txBody>
      </p:sp>
      <p:sp>
        <p:nvSpPr>
          <p:cNvPr id="18" name="Freeform 18"/>
          <p:cNvSpPr/>
          <p:nvPr/>
        </p:nvSpPr>
        <p:spPr>
          <a:xfrm rot="-5400000" flipH="1">
            <a:off x="16471202" y="13729"/>
            <a:ext cx="1830527" cy="1803069"/>
          </a:xfrm>
          <a:custGeom>
            <a:avLst/>
            <a:gdLst/>
            <a:ahLst/>
            <a:cxnLst/>
            <a:rect l="l" t="t" r="r" b="b"/>
            <a:pathLst>
              <a:path w="1830527" h="1803069">
                <a:moveTo>
                  <a:pt x="1830527" y="0"/>
                </a:moveTo>
                <a:lnTo>
                  <a:pt x="0" y="0"/>
                </a:lnTo>
                <a:lnTo>
                  <a:pt x="0" y="1803069"/>
                </a:lnTo>
                <a:lnTo>
                  <a:pt x="1830527" y="1803069"/>
                </a:lnTo>
                <a:lnTo>
                  <a:pt x="1830527"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9" name="Freeform 19"/>
          <p:cNvSpPr/>
          <p:nvPr/>
        </p:nvSpPr>
        <p:spPr>
          <a:xfrm rot="-5400000">
            <a:off x="16290375" y="4260910"/>
            <a:ext cx="2192181" cy="1803069"/>
          </a:xfrm>
          <a:custGeom>
            <a:avLst/>
            <a:gdLst/>
            <a:ahLst/>
            <a:cxnLst/>
            <a:rect l="l" t="t" r="r" b="b"/>
            <a:pathLst>
              <a:path w="2192181" h="1803069">
                <a:moveTo>
                  <a:pt x="0" y="0"/>
                </a:moveTo>
                <a:lnTo>
                  <a:pt x="2192181" y="0"/>
                </a:lnTo>
                <a:lnTo>
                  <a:pt x="2192181" y="1803069"/>
                </a:lnTo>
                <a:lnTo>
                  <a:pt x="0" y="180306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A"/>
          </a:p>
        </p:txBody>
      </p:sp>
      <p:sp>
        <p:nvSpPr>
          <p:cNvPr id="20" name="Freeform 20"/>
          <p:cNvSpPr/>
          <p:nvPr/>
        </p:nvSpPr>
        <p:spPr>
          <a:xfrm rot="-5400000" flipH="1">
            <a:off x="16505216" y="2070893"/>
            <a:ext cx="1762500" cy="1803069"/>
          </a:xfrm>
          <a:custGeom>
            <a:avLst/>
            <a:gdLst/>
            <a:ahLst/>
            <a:cxnLst/>
            <a:rect l="l" t="t" r="r" b="b"/>
            <a:pathLst>
              <a:path w="1762500" h="1803069">
                <a:moveTo>
                  <a:pt x="1762499" y="0"/>
                </a:moveTo>
                <a:lnTo>
                  <a:pt x="0" y="0"/>
                </a:lnTo>
                <a:lnTo>
                  <a:pt x="0" y="1803068"/>
                </a:lnTo>
                <a:lnTo>
                  <a:pt x="1762499" y="1803068"/>
                </a:lnTo>
                <a:lnTo>
                  <a:pt x="1762499"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A"/>
          </a:p>
        </p:txBody>
      </p:sp>
      <p:sp>
        <p:nvSpPr>
          <p:cNvPr id="21" name="Freeform 21"/>
          <p:cNvSpPr/>
          <p:nvPr/>
        </p:nvSpPr>
        <p:spPr>
          <a:xfrm rot="-5400000">
            <a:off x="14369906" y="146248"/>
            <a:ext cx="2070773" cy="1778277"/>
          </a:xfrm>
          <a:custGeom>
            <a:avLst/>
            <a:gdLst/>
            <a:ahLst/>
            <a:cxnLst/>
            <a:rect l="l" t="t" r="r" b="b"/>
            <a:pathLst>
              <a:path w="2070773" h="1778277">
                <a:moveTo>
                  <a:pt x="0" y="0"/>
                </a:moveTo>
                <a:lnTo>
                  <a:pt x="2070774" y="0"/>
                </a:lnTo>
                <a:lnTo>
                  <a:pt x="2070774" y="1778277"/>
                </a:lnTo>
                <a:lnTo>
                  <a:pt x="0" y="17782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22" name="Freeform 22"/>
          <p:cNvSpPr/>
          <p:nvPr/>
        </p:nvSpPr>
        <p:spPr>
          <a:xfrm rot="-5400000">
            <a:off x="14459401" y="2357697"/>
            <a:ext cx="1891784" cy="1778277"/>
          </a:xfrm>
          <a:custGeom>
            <a:avLst/>
            <a:gdLst/>
            <a:ahLst/>
            <a:cxnLst/>
            <a:rect l="l" t="t" r="r" b="b"/>
            <a:pathLst>
              <a:path w="1891784" h="1778277">
                <a:moveTo>
                  <a:pt x="0" y="0"/>
                </a:moveTo>
                <a:lnTo>
                  <a:pt x="1891784" y="0"/>
                </a:lnTo>
                <a:lnTo>
                  <a:pt x="1891784" y="1778276"/>
                </a:lnTo>
                <a:lnTo>
                  <a:pt x="0" y="177827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Freeform 2"/>
          <p:cNvSpPr/>
          <p:nvPr/>
        </p:nvSpPr>
        <p:spPr>
          <a:xfrm>
            <a:off x="11305174" y="8721058"/>
            <a:ext cx="1458315" cy="1517102"/>
          </a:xfrm>
          <a:custGeom>
            <a:avLst/>
            <a:gdLst/>
            <a:ahLst/>
            <a:cxnLst/>
            <a:rect l="l" t="t" r="r" b="b"/>
            <a:pathLst>
              <a:path w="1458315" h="1517102">
                <a:moveTo>
                  <a:pt x="0" y="0"/>
                </a:moveTo>
                <a:lnTo>
                  <a:pt x="1458314" y="0"/>
                </a:lnTo>
                <a:lnTo>
                  <a:pt x="1458314" y="1517102"/>
                </a:lnTo>
                <a:lnTo>
                  <a:pt x="0" y="15171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5056368" y="-537242"/>
            <a:ext cx="1458315" cy="1517102"/>
          </a:xfrm>
          <a:custGeom>
            <a:avLst/>
            <a:gdLst/>
            <a:ahLst/>
            <a:cxnLst/>
            <a:rect l="l" t="t" r="r" b="b"/>
            <a:pathLst>
              <a:path w="1458315" h="1517102">
                <a:moveTo>
                  <a:pt x="0" y="0"/>
                </a:moveTo>
                <a:lnTo>
                  <a:pt x="1458315" y="0"/>
                </a:lnTo>
                <a:lnTo>
                  <a:pt x="1458315" y="1517102"/>
                </a:lnTo>
                <a:lnTo>
                  <a:pt x="0" y="15171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flipH="1">
            <a:off x="16734484" y="8721058"/>
            <a:ext cx="1553516" cy="1530213"/>
          </a:xfrm>
          <a:custGeom>
            <a:avLst/>
            <a:gdLst/>
            <a:ahLst/>
            <a:cxnLst/>
            <a:rect l="l" t="t" r="r" b="b"/>
            <a:pathLst>
              <a:path w="1553516" h="1530213">
                <a:moveTo>
                  <a:pt x="1553516" y="0"/>
                </a:moveTo>
                <a:lnTo>
                  <a:pt x="0" y="0"/>
                </a:lnTo>
                <a:lnTo>
                  <a:pt x="0" y="1530213"/>
                </a:lnTo>
                <a:lnTo>
                  <a:pt x="1553516" y="1530213"/>
                </a:lnTo>
                <a:lnTo>
                  <a:pt x="155351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Freeform 5"/>
          <p:cNvSpPr/>
          <p:nvPr/>
        </p:nvSpPr>
        <p:spPr>
          <a:xfrm>
            <a:off x="0" y="8721058"/>
            <a:ext cx="1524836" cy="1565942"/>
          </a:xfrm>
          <a:custGeom>
            <a:avLst/>
            <a:gdLst/>
            <a:ahLst/>
            <a:cxnLst/>
            <a:rect l="l" t="t" r="r" b="b"/>
            <a:pathLst>
              <a:path w="1524836" h="1565942">
                <a:moveTo>
                  <a:pt x="0" y="0"/>
                </a:moveTo>
                <a:lnTo>
                  <a:pt x="1524836" y="0"/>
                </a:lnTo>
                <a:lnTo>
                  <a:pt x="1524836" y="1565942"/>
                </a:lnTo>
                <a:lnTo>
                  <a:pt x="0" y="15659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6" name="Freeform 6"/>
          <p:cNvSpPr/>
          <p:nvPr/>
        </p:nvSpPr>
        <p:spPr>
          <a:xfrm>
            <a:off x="7484277" y="8721058"/>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7" name="Freeform 7"/>
          <p:cNvSpPr/>
          <p:nvPr/>
        </p:nvSpPr>
        <p:spPr>
          <a:xfrm>
            <a:off x="11235471" y="-537242"/>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8" name="Freeform 8"/>
          <p:cNvSpPr/>
          <p:nvPr/>
        </p:nvSpPr>
        <p:spPr>
          <a:xfrm rot="5400000">
            <a:off x="1880840" y="8567741"/>
            <a:ext cx="1565942" cy="1872576"/>
          </a:xfrm>
          <a:custGeom>
            <a:avLst/>
            <a:gdLst/>
            <a:ahLst/>
            <a:cxnLst/>
            <a:rect l="l" t="t" r="r" b="b"/>
            <a:pathLst>
              <a:path w="1565942" h="1872576">
                <a:moveTo>
                  <a:pt x="0" y="0"/>
                </a:moveTo>
                <a:lnTo>
                  <a:pt x="1565942" y="0"/>
                </a:lnTo>
                <a:lnTo>
                  <a:pt x="1565942" y="1872576"/>
                </a:lnTo>
                <a:lnTo>
                  <a:pt x="0" y="18725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9" name="Freeform 9"/>
          <p:cNvSpPr/>
          <p:nvPr/>
        </p:nvSpPr>
        <p:spPr>
          <a:xfrm rot="-5400000">
            <a:off x="3824926" y="8698917"/>
            <a:ext cx="1565942" cy="1610223"/>
          </a:xfrm>
          <a:custGeom>
            <a:avLst/>
            <a:gdLst/>
            <a:ahLst/>
            <a:cxnLst/>
            <a:rect l="l" t="t" r="r" b="b"/>
            <a:pathLst>
              <a:path w="1565942" h="1610223">
                <a:moveTo>
                  <a:pt x="0" y="0"/>
                </a:moveTo>
                <a:lnTo>
                  <a:pt x="1565942" y="0"/>
                </a:lnTo>
                <a:lnTo>
                  <a:pt x="1565942" y="1610224"/>
                </a:lnTo>
                <a:lnTo>
                  <a:pt x="0" y="16102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0" name="Freeform 10"/>
          <p:cNvSpPr/>
          <p:nvPr/>
        </p:nvSpPr>
        <p:spPr>
          <a:xfrm rot="-5400000">
            <a:off x="7576120" y="-559383"/>
            <a:ext cx="1565942" cy="1610223"/>
          </a:xfrm>
          <a:custGeom>
            <a:avLst/>
            <a:gdLst/>
            <a:ahLst/>
            <a:cxnLst/>
            <a:rect l="l" t="t" r="r" b="b"/>
            <a:pathLst>
              <a:path w="1565942" h="1610223">
                <a:moveTo>
                  <a:pt x="0" y="0"/>
                </a:moveTo>
                <a:lnTo>
                  <a:pt x="1565942" y="0"/>
                </a:lnTo>
                <a:lnTo>
                  <a:pt x="1565942" y="1610224"/>
                </a:lnTo>
                <a:lnTo>
                  <a:pt x="0" y="16102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1" name="Freeform 11"/>
          <p:cNvSpPr/>
          <p:nvPr/>
        </p:nvSpPr>
        <p:spPr>
          <a:xfrm>
            <a:off x="5615695" y="8721058"/>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2" name="Freeform 12"/>
          <p:cNvSpPr/>
          <p:nvPr/>
        </p:nvSpPr>
        <p:spPr>
          <a:xfrm>
            <a:off x="9366889" y="-537242"/>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3" name="Freeform 13"/>
          <p:cNvSpPr/>
          <p:nvPr/>
        </p:nvSpPr>
        <p:spPr>
          <a:xfrm>
            <a:off x="9510476" y="8721058"/>
            <a:ext cx="1544410" cy="1565942"/>
          </a:xfrm>
          <a:custGeom>
            <a:avLst/>
            <a:gdLst/>
            <a:ahLst/>
            <a:cxnLst/>
            <a:rect l="l" t="t" r="r" b="b"/>
            <a:pathLst>
              <a:path w="1544410" h="1565942">
                <a:moveTo>
                  <a:pt x="0" y="0"/>
                </a:moveTo>
                <a:lnTo>
                  <a:pt x="1544411" y="0"/>
                </a:lnTo>
                <a:lnTo>
                  <a:pt x="1544411" y="1565942"/>
                </a:lnTo>
                <a:lnTo>
                  <a:pt x="0" y="1565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4" name="Freeform 14"/>
          <p:cNvSpPr/>
          <p:nvPr/>
        </p:nvSpPr>
        <p:spPr>
          <a:xfrm>
            <a:off x="13261671" y="-537242"/>
            <a:ext cx="1544410" cy="1565942"/>
          </a:xfrm>
          <a:custGeom>
            <a:avLst/>
            <a:gdLst/>
            <a:ahLst/>
            <a:cxnLst/>
            <a:rect l="l" t="t" r="r" b="b"/>
            <a:pathLst>
              <a:path w="1544410" h="1565942">
                <a:moveTo>
                  <a:pt x="0" y="0"/>
                </a:moveTo>
                <a:lnTo>
                  <a:pt x="1544410" y="0"/>
                </a:lnTo>
                <a:lnTo>
                  <a:pt x="1544410" y="1565942"/>
                </a:lnTo>
                <a:lnTo>
                  <a:pt x="0" y="1565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5" name="Freeform 15"/>
          <p:cNvSpPr/>
          <p:nvPr/>
        </p:nvSpPr>
        <p:spPr>
          <a:xfrm flipH="1">
            <a:off x="16734484" y="-1000318"/>
            <a:ext cx="6059340" cy="6143818"/>
          </a:xfrm>
          <a:custGeom>
            <a:avLst/>
            <a:gdLst/>
            <a:ahLst/>
            <a:cxnLst/>
            <a:rect l="l" t="t" r="r" b="b"/>
            <a:pathLst>
              <a:path w="6059340" h="6143818">
                <a:moveTo>
                  <a:pt x="6059341" y="0"/>
                </a:moveTo>
                <a:lnTo>
                  <a:pt x="0" y="0"/>
                </a:lnTo>
                <a:lnTo>
                  <a:pt x="0" y="6143818"/>
                </a:lnTo>
                <a:lnTo>
                  <a:pt x="6059341" y="6143818"/>
                </a:lnTo>
                <a:lnTo>
                  <a:pt x="6059341"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6" name="Freeform 16"/>
          <p:cNvSpPr/>
          <p:nvPr/>
        </p:nvSpPr>
        <p:spPr>
          <a:xfrm>
            <a:off x="12948196" y="8721058"/>
            <a:ext cx="1844501" cy="1517102"/>
          </a:xfrm>
          <a:custGeom>
            <a:avLst/>
            <a:gdLst/>
            <a:ahLst/>
            <a:cxnLst/>
            <a:rect l="l" t="t" r="r" b="b"/>
            <a:pathLst>
              <a:path w="1844501" h="1517102">
                <a:moveTo>
                  <a:pt x="0" y="0"/>
                </a:moveTo>
                <a:lnTo>
                  <a:pt x="1844501" y="0"/>
                </a:lnTo>
                <a:lnTo>
                  <a:pt x="1844501" y="1517102"/>
                </a:lnTo>
                <a:lnTo>
                  <a:pt x="0" y="151710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
        <p:nvSpPr>
          <p:cNvPr id="17" name="Freeform 17"/>
          <p:cNvSpPr/>
          <p:nvPr/>
        </p:nvSpPr>
        <p:spPr>
          <a:xfrm flipH="1">
            <a:off x="14977404" y="8721058"/>
            <a:ext cx="1530708" cy="1565942"/>
          </a:xfrm>
          <a:custGeom>
            <a:avLst/>
            <a:gdLst/>
            <a:ahLst/>
            <a:cxnLst/>
            <a:rect l="l" t="t" r="r" b="b"/>
            <a:pathLst>
              <a:path w="1530708" h="1565942">
                <a:moveTo>
                  <a:pt x="1530709" y="0"/>
                </a:moveTo>
                <a:lnTo>
                  <a:pt x="0" y="0"/>
                </a:lnTo>
                <a:lnTo>
                  <a:pt x="0" y="1565942"/>
                </a:lnTo>
                <a:lnTo>
                  <a:pt x="1530709" y="1565942"/>
                </a:lnTo>
                <a:lnTo>
                  <a:pt x="1530709"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A"/>
          </a:p>
        </p:txBody>
      </p:sp>
      <p:sp>
        <p:nvSpPr>
          <p:cNvPr id="18" name="TextBox 18"/>
          <p:cNvSpPr txBox="1"/>
          <p:nvPr/>
        </p:nvSpPr>
        <p:spPr>
          <a:xfrm>
            <a:off x="668387" y="2041830"/>
            <a:ext cx="11478841" cy="1454151"/>
          </a:xfrm>
          <a:prstGeom prst="rect">
            <a:avLst/>
          </a:prstGeom>
        </p:spPr>
        <p:txBody>
          <a:bodyPr lIns="0" tIns="0" rIns="0" bIns="0" rtlCol="0" anchor="t">
            <a:spAutoFit/>
          </a:bodyPr>
          <a:lstStyle/>
          <a:p>
            <a:pPr algn="l">
              <a:lnSpc>
                <a:spcPts val="11199"/>
              </a:lnSpc>
            </a:pPr>
            <a:r>
              <a:rPr lang="en-US" sz="7999">
                <a:solidFill>
                  <a:srgbClr val="D2D666"/>
                </a:solidFill>
                <a:latin typeface="Bryndan Write"/>
              </a:rPr>
              <a:t>About Us</a:t>
            </a:r>
          </a:p>
        </p:txBody>
      </p:sp>
      <p:sp>
        <p:nvSpPr>
          <p:cNvPr id="19" name="TextBox 19"/>
          <p:cNvSpPr txBox="1"/>
          <p:nvPr/>
        </p:nvSpPr>
        <p:spPr>
          <a:xfrm>
            <a:off x="668387" y="3787529"/>
            <a:ext cx="16180618" cy="3962400"/>
          </a:xfrm>
          <a:prstGeom prst="rect">
            <a:avLst/>
          </a:prstGeom>
        </p:spPr>
        <p:txBody>
          <a:bodyPr lIns="0" tIns="0" rIns="0" bIns="0" rtlCol="0" anchor="t">
            <a:spAutoFit/>
          </a:bodyPr>
          <a:lstStyle/>
          <a:p>
            <a:pPr algn="l">
              <a:lnSpc>
                <a:spcPts val="6299"/>
              </a:lnSpc>
            </a:pPr>
            <a:r>
              <a:rPr lang="en-US" sz="4500">
                <a:solidFill>
                  <a:srgbClr val="FF914D"/>
                </a:solidFill>
                <a:latin typeface="Hangyaboly"/>
              </a:rPr>
              <a:t>Founded in 1997, Yufeng School is a heritage language institution that offers Chinese Language and Culture courses for K-12 students on Saturdays. </a:t>
            </a:r>
          </a:p>
          <a:p>
            <a:pPr algn="l">
              <a:lnSpc>
                <a:spcPts val="6299"/>
              </a:lnSpc>
            </a:pPr>
            <a:r>
              <a:rPr lang="en-US" sz="4500">
                <a:solidFill>
                  <a:srgbClr val="FF914D"/>
                </a:solidFill>
                <a:latin typeface="Hangyaboly"/>
              </a:rPr>
              <a:t>Yufeng School operates at Simon Fraser School, Sir Winston Churchill High School, and Nickel School.</a:t>
            </a:r>
          </a:p>
        </p:txBody>
      </p:sp>
      <p:sp>
        <p:nvSpPr>
          <p:cNvPr id="20" name="Freeform 20"/>
          <p:cNvSpPr/>
          <p:nvPr/>
        </p:nvSpPr>
        <p:spPr>
          <a:xfrm>
            <a:off x="871427" y="245729"/>
            <a:ext cx="4207303" cy="867756"/>
          </a:xfrm>
          <a:custGeom>
            <a:avLst/>
            <a:gdLst/>
            <a:ahLst/>
            <a:cxnLst/>
            <a:rect l="l" t="t" r="r" b="b"/>
            <a:pathLst>
              <a:path w="4207303" h="867756">
                <a:moveTo>
                  <a:pt x="0" y="0"/>
                </a:moveTo>
                <a:lnTo>
                  <a:pt x="4207303" y="0"/>
                </a:lnTo>
                <a:lnTo>
                  <a:pt x="4207303" y="867756"/>
                </a:lnTo>
                <a:lnTo>
                  <a:pt x="0" y="86775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A"/>
          </a:p>
        </p:txBody>
      </p:sp>
      <p:sp>
        <p:nvSpPr>
          <p:cNvPr id="21" name="TextBox 21"/>
          <p:cNvSpPr txBox="1"/>
          <p:nvPr/>
        </p:nvSpPr>
        <p:spPr>
          <a:xfrm>
            <a:off x="762418" y="309935"/>
            <a:ext cx="4364576" cy="669925"/>
          </a:xfrm>
          <a:prstGeom prst="rect">
            <a:avLst/>
          </a:prstGeom>
        </p:spPr>
        <p:txBody>
          <a:bodyPr lIns="0" tIns="0" rIns="0" bIns="0" rtlCol="0" anchor="t">
            <a:spAutoFit/>
          </a:bodyPr>
          <a:lstStyle/>
          <a:p>
            <a:pPr algn="ctr">
              <a:lnSpc>
                <a:spcPts val="5599"/>
              </a:lnSpc>
            </a:pPr>
            <a:r>
              <a:rPr lang="en-US" sz="3999">
                <a:solidFill>
                  <a:srgbClr val="F8F5F1"/>
                </a:solidFill>
                <a:latin typeface="Hangyaboly"/>
              </a:rPr>
              <a:t>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Freeform 2"/>
          <p:cNvSpPr/>
          <p:nvPr/>
        </p:nvSpPr>
        <p:spPr>
          <a:xfrm>
            <a:off x="11305174" y="8721058"/>
            <a:ext cx="1458315" cy="1517102"/>
          </a:xfrm>
          <a:custGeom>
            <a:avLst/>
            <a:gdLst/>
            <a:ahLst/>
            <a:cxnLst/>
            <a:rect l="l" t="t" r="r" b="b"/>
            <a:pathLst>
              <a:path w="1458315" h="1517102">
                <a:moveTo>
                  <a:pt x="0" y="0"/>
                </a:moveTo>
                <a:lnTo>
                  <a:pt x="1458314" y="0"/>
                </a:lnTo>
                <a:lnTo>
                  <a:pt x="1458314" y="1517102"/>
                </a:lnTo>
                <a:lnTo>
                  <a:pt x="0" y="15171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5056368" y="-537242"/>
            <a:ext cx="1458315" cy="1517102"/>
          </a:xfrm>
          <a:custGeom>
            <a:avLst/>
            <a:gdLst/>
            <a:ahLst/>
            <a:cxnLst/>
            <a:rect l="l" t="t" r="r" b="b"/>
            <a:pathLst>
              <a:path w="1458315" h="1517102">
                <a:moveTo>
                  <a:pt x="0" y="0"/>
                </a:moveTo>
                <a:lnTo>
                  <a:pt x="1458315" y="0"/>
                </a:lnTo>
                <a:lnTo>
                  <a:pt x="1458315" y="1517102"/>
                </a:lnTo>
                <a:lnTo>
                  <a:pt x="0" y="15171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flipH="1">
            <a:off x="16734484" y="8721058"/>
            <a:ext cx="1553516" cy="1530213"/>
          </a:xfrm>
          <a:custGeom>
            <a:avLst/>
            <a:gdLst/>
            <a:ahLst/>
            <a:cxnLst/>
            <a:rect l="l" t="t" r="r" b="b"/>
            <a:pathLst>
              <a:path w="1553516" h="1530213">
                <a:moveTo>
                  <a:pt x="1553516" y="0"/>
                </a:moveTo>
                <a:lnTo>
                  <a:pt x="0" y="0"/>
                </a:lnTo>
                <a:lnTo>
                  <a:pt x="0" y="1530213"/>
                </a:lnTo>
                <a:lnTo>
                  <a:pt x="1553516" y="1530213"/>
                </a:lnTo>
                <a:lnTo>
                  <a:pt x="155351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Freeform 5"/>
          <p:cNvSpPr/>
          <p:nvPr/>
        </p:nvSpPr>
        <p:spPr>
          <a:xfrm>
            <a:off x="0" y="8721058"/>
            <a:ext cx="1524836" cy="1565942"/>
          </a:xfrm>
          <a:custGeom>
            <a:avLst/>
            <a:gdLst/>
            <a:ahLst/>
            <a:cxnLst/>
            <a:rect l="l" t="t" r="r" b="b"/>
            <a:pathLst>
              <a:path w="1524836" h="1565942">
                <a:moveTo>
                  <a:pt x="0" y="0"/>
                </a:moveTo>
                <a:lnTo>
                  <a:pt x="1524836" y="0"/>
                </a:lnTo>
                <a:lnTo>
                  <a:pt x="1524836" y="1565942"/>
                </a:lnTo>
                <a:lnTo>
                  <a:pt x="0" y="15659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6" name="Freeform 6"/>
          <p:cNvSpPr/>
          <p:nvPr/>
        </p:nvSpPr>
        <p:spPr>
          <a:xfrm>
            <a:off x="7484277" y="8721058"/>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7" name="Freeform 7"/>
          <p:cNvSpPr/>
          <p:nvPr/>
        </p:nvSpPr>
        <p:spPr>
          <a:xfrm>
            <a:off x="11235471" y="-537242"/>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8" name="Freeform 8"/>
          <p:cNvSpPr/>
          <p:nvPr/>
        </p:nvSpPr>
        <p:spPr>
          <a:xfrm rot="5400000">
            <a:off x="1880840" y="8567741"/>
            <a:ext cx="1565942" cy="1872576"/>
          </a:xfrm>
          <a:custGeom>
            <a:avLst/>
            <a:gdLst/>
            <a:ahLst/>
            <a:cxnLst/>
            <a:rect l="l" t="t" r="r" b="b"/>
            <a:pathLst>
              <a:path w="1565942" h="1872576">
                <a:moveTo>
                  <a:pt x="0" y="0"/>
                </a:moveTo>
                <a:lnTo>
                  <a:pt x="1565942" y="0"/>
                </a:lnTo>
                <a:lnTo>
                  <a:pt x="1565942" y="1872576"/>
                </a:lnTo>
                <a:lnTo>
                  <a:pt x="0" y="18725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9" name="Freeform 9"/>
          <p:cNvSpPr/>
          <p:nvPr/>
        </p:nvSpPr>
        <p:spPr>
          <a:xfrm rot="-5400000">
            <a:off x="3824926" y="8698917"/>
            <a:ext cx="1565942" cy="1610223"/>
          </a:xfrm>
          <a:custGeom>
            <a:avLst/>
            <a:gdLst/>
            <a:ahLst/>
            <a:cxnLst/>
            <a:rect l="l" t="t" r="r" b="b"/>
            <a:pathLst>
              <a:path w="1565942" h="1610223">
                <a:moveTo>
                  <a:pt x="0" y="0"/>
                </a:moveTo>
                <a:lnTo>
                  <a:pt x="1565942" y="0"/>
                </a:lnTo>
                <a:lnTo>
                  <a:pt x="1565942" y="1610224"/>
                </a:lnTo>
                <a:lnTo>
                  <a:pt x="0" y="16102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0" name="Freeform 10"/>
          <p:cNvSpPr/>
          <p:nvPr/>
        </p:nvSpPr>
        <p:spPr>
          <a:xfrm rot="-5400000">
            <a:off x="7576120" y="-559383"/>
            <a:ext cx="1565942" cy="1610223"/>
          </a:xfrm>
          <a:custGeom>
            <a:avLst/>
            <a:gdLst/>
            <a:ahLst/>
            <a:cxnLst/>
            <a:rect l="l" t="t" r="r" b="b"/>
            <a:pathLst>
              <a:path w="1565942" h="1610223">
                <a:moveTo>
                  <a:pt x="0" y="0"/>
                </a:moveTo>
                <a:lnTo>
                  <a:pt x="1565942" y="0"/>
                </a:lnTo>
                <a:lnTo>
                  <a:pt x="1565942" y="1610224"/>
                </a:lnTo>
                <a:lnTo>
                  <a:pt x="0" y="16102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1" name="Freeform 11"/>
          <p:cNvSpPr/>
          <p:nvPr/>
        </p:nvSpPr>
        <p:spPr>
          <a:xfrm>
            <a:off x="5615695" y="8721058"/>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2" name="Freeform 12"/>
          <p:cNvSpPr/>
          <p:nvPr/>
        </p:nvSpPr>
        <p:spPr>
          <a:xfrm>
            <a:off x="9366889" y="-537242"/>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3" name="Freeform 13"/>
          <p:cNvSpPr/>
          <p:nvPr/>
        </p:nvSpPr>
        <p:spPr>
          <a:xfrm>
            <a:off x="9510476" y="8721058"/>
            <a:ext cx="1544410" cy="1565942"/>
          </a:xfrm>
          <a:custGeom>
            <a:avLst/>
            <a:gdLst/>
            <a:ahLst/>
            <a:cxnLst/>
            <a:rect l="l" t="t" r="r" b="b"/>
            <a:pathLst>
              <a:path w="1544410" h="1565942">
                <a:moveTo>
                  <a:pt x="0" y="0"/>
                </a:moveTo>
                <a:lnTo>
                  <a:pt x="1544411" y="0"/>
                </a:lnTo>
                <a:lnTo>
                  <a:pt x="1544411" y="1565942"/>
                </a:lnTo>
                <a:lnTo>
                  <a:pt x="0" y="1565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4" name="Freeform 14"/>
          <p:cNvSpPr/>
          <p:nvPr/>
        </p:nvSpPr>
        <p:spPr>
          <a:xfrm>
            <a:off x="13261671" y="-537242"/>
            <a:ext cx="1544410" cy="1565942"/>
          </a:xfrm>
          <a:custGeom>
            <a:avLst/>
            <a:gdLst/>
            <a:ahLst/>
            <a:cxnLst/>
            <a:rect l="l" t="t" r="r" b="b"/>
            <a:pathLst>
              <a:path w="1544410" h="1565942">
                <a:moveTo>
                  <a:pt x="0" y="0"/>
                </a:moveTo>
                <a:lnTo>
                  <a:pt x="1544410" y="0"/>
                </a:lnTo>
                <a:lnTo>
                  <a:pt x="1544410" y="1565942"/>
                </a:lnTo>
                <a:lnTo>
                  <a:pt x="0" y="1565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5" name="Freeform 15"/>
          <p:cNvSpPr/>
          <p:nvPr/>
        </p:nvSpPr>
        <p:spPr>
          <a:xfrm flipH="1">
            <a:off x="16734484" y="-1000318"/>
            <a:ext cx="6059340" cy="6143818"/>
          </a:xfrm>
          <a:custGeom>
            <a:avLst/>
            <a:gdLst/>
            <a:ahLst/>
            <a:cxnLst/>
            <a:rect l="l" t="t" r="r" b="b"/>
            <a:pathLst>
              <a:path w="6059340" h="6143818">
                <a:moveTo>
                  <a:pt x="6059341" y="0"/>
                </a:moveTo>
                <a:lnTo>
                  <a:pt x="0" y="0"/>
                </a:lnTo>
                <a:lnTo>
                  <a:pt x="0" y="6143818"/>
                </a:lnTo>
                <a:lnTo>
                  <a:pt x="6059341" y="6143818"/>
                </a:lnTo>
                <a:lnTo>
                  <a:pt x="6059341"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6" name="Freeform 16"/>
          <p:cNvSpPr/>
          <p:nvPr/>
        </p:nvSpPr>
        <p:spPr>
          <a:xfrm>
            <a:off x="12948196" y="8721058"/>
            <a:ext cx="1844501" cy="1517102"/>
          </a:xfrm>
          <a:custGeom>
            <a:avLst/>
            <a:gdLst/>
            <a:ahLst/>
            <a:cxnLst/>
            <a:rect l="l" t="t" r="r" b="b"/>
            <a:pathLst>
              <a:path w="1844501" h="1517102">
                <a:moveTo>
                  <a:pt x="0" y="0"/>
                </a:moveTo>
                <a:lnTo>
                  <a:pt x="1844501" y="0"/>
                </a:lnTo>
                <a:lnTo>
                  <a:pt x="1844501" y="1517102"/>
                </a:lnTo>
                <a:lnTo>
                  <a:pt x="0" y="151710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
        <p:nvSpPr>
          <p:cNvPr id="17" name="Freeform 17"/>
          <p:cNvSpPr/>
          <p:nvPr/>
        </p:nvSpPr>
        <p:spPr>
          <a:xfrm flipH="1">
            <a:off x="14977404" y="8721058"/>
            <a:ext cx="1530708" cy="1565942"/>
          </a:xfrm>
          <a:custGeom>
            <a:avLst/>
            <a:gdLst/>
            <a:ahLst/>
            <a:cxnLst/>
            <a:rect l="l" t="t" r="r" b="b"/>
            <a:pathLst>
              <a:path w="1530708" h="1565942">
                <a:moveTo>
                  <a:pt x="1530709" y="0"/>
                </a:moveTo>
                <a:lnTo>
                  <a:pt x="0" y="0"/>
                </a:lnTo>
                <a:lnTo>
                  <a:pt x="0" y="1565942"/>
                </a:lnTo>
                <a:lnTo>
                  <a:pt x="1530709" y="1565942"/>
                </a:lnTo>
                <a:lnTo>
                  <a:pt x="1530709"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A"/>
          </a:p>
        </p:txBody>
      </p:sp>
      <p:sp>
        <p:nvSpPr>
          <p:cNvPr id="18" name="TextBox 18"/>
          <p:cNvSpPr txBox="1"/>
          <p:nvPr/>
        </p:nvSpPr>
        <p:spPr>
          <a:xfrm>
            <a:off x="762418" y="2409198"/>
            <a:ext cx="11478841" cy="1454151"/>
          </a:xfrm>
          <a:prstGeom prst="rect">
            <a:avLst/>
          </a:prstGeom>
        </p:spPr>
        <p:txBody>
          <a:bodyPr lIns="0" tIns="0" rIns="0" bIns="0" rtlCol="0" anchor="t">
            <a:spAutoFit/>
          </a:bodyPr>
          <a:lstStyle/>
          <a:p>
            <a:pPr algn="l">
              <a:lnSpc>
                <a:spcPts val="11199"/>
              </a:lnSpc>
            </a:pPr>
            <a:r>
              <a:rPr lang="en-US" sz="7999">
                <a:solidFill>
                  <a:srgbClr val="D2D666"/>
                </a:solidFill>
                <a:latin typeface="Bryndan Write"/>
              </a:rPr>
              <a:t>Courses We Offer</a:t>
            </a:r>
          </a:p>
        </p:txBody>
      </p:sp>
      <p:sp>
        <p:nvSpPr>
          <p:cNvPr id="19" name="TextBox 19"/>
          <p:cNvSpPr txBox="1"/>
          <p:nvPr/>
        </p:nvSpPr>
        <p:spPr>
          <a:xfrm>
            <a:off x="726792" y="4501524"/>
            <a:ext cx="17161996" cy="3962400"/>
          </a:xfrm>
          <a:prstGeom prst="rect">
            <a:avLst/>
          </a:prstGeom>
        </p:spPr>
        <p:txBody>
          <a:bodyPr lIns="0" tIns="0" rIns="0" bIns="0" rtlCol="0" anchor="t">
            <a:spAutoFit/>
          </a:bodyPr>
          <a:lstStyle/>
          <a:p>
            <a:pPr algn="l">
              <a:lnSpc>
                <a:spcPts val="6299"/>
              </a:lnSpc>
            </a:pPr>
            <a:r>
              <a:rPr lang="en-US" sz="4500">
                <a:solidFill>
                  <a:srgbClr val="FF914D"/>
                </a:solidFill>
                <a:latin typeface="Hangyaboly"/>
              </a:rPr>
              <a:t>Chinese Language and Culture (K-12)</a:t>
            </a:r>
          </a:p>
          <a:p>
            <a:pPr algn="l">
              <a:lnSpc>
                <a:spcPts val="6299"/>
              </a:lnSpc>
            </a:pPr>
            <a:r>
              <a:rPr lang="en-US" sz="4500">
                <a:solidFill>
                  <a:srgbClr val="FF914D"/>
                </a:solidFill>
                <a:latin typeface="Hangyaboly"/>
              </a:rPr>
              <a:t>English Enhancement</a:t>
            </a:r>
          </a:p>
          <a:p>
            <a:pPr algn="l">
              <a:lnSpc>
                <a:spcPts val="6299"/>
              </a:lnSpc>
            </a:pPr>
            <a:r>
              <a:rPr lang="en-US" sz="4500">
                <a:solidFill>
                  <a:srgbClr val="FF914D"/>
                </a:solidFill>
                <a:latin typeface="Hangyaboly"/>
              </a:rPr>
              <a:t>Chess</a:t>
            </a:r>
          </a:p>
          <a:p>
            <a:pPr algn="l">
              <a:lnSpc>
                <a:spcPts val="6299"/>
              </a:lnSpc>
            </a:pPr>
            <a:r>
              <a:rPr lang="en-US" sz="4500">
                <a:solidFill>
                  <a:srgbClr val="FF914D"/>
                </a:solidFill>
                <a:latin typeface="Hangyaboly"/>
              </a:rPr>
              <a:t>Badminton</a:t>
            </a:r>
          </a:p>
          <a:p>
            <a:pPr algn="l">
              <a:lnSpc>
                <a:spcPts val="6299"/>
              </a:lnSpc>
            </a:pPr>
            <a:endParaRPr lang="en-US" sz="4500">
              <a:solidFill>
                <a:srgbClr val="FF914D"/>
              </a:solidFill>
              <a:latin typeface="Hangyaboly"/>
            </a:endParaRPr>
          </a:p>
        </p:txBody>
      </p:sp>
      <p:sp>
        <p:nvSpPr>
          <p:cNvPr id="20" name="Freeform 20"/>
          <p:cNvSpPr/>
          <p:nvPr/>
        </p:nvSpPr>
        <p:spPr>
          <a:xfrm>
            <a:off x="1028700" y="1065191"/>
            <a:ext cx="4207303" cy="867756"/>
          </a:xfrm>
          <a:custGeom>
            <a:avLst/>
            <a:gdLst/>
            <a:ahLst/>
            <a:cxnLst/>
            <a:rect l="l" t="t" r="r" b="b"/>
            <a:pathLst>
              <a:path w="4207303" h="867756">
                <a:moveTo>
                  <a:pt x="0" y="0"/>
                </a:moveTo>
                <a:lnTo>
                  <a:pt x="4207303" y="0"/>
                </a:lnTo>
                <a:lnTo>
                  <a:pt x="4207303" y="867757"/>
                </a:lnTo>
                <a:lnTo>
                  <a:pt x="0" y="867757"/>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A"/>
          </a:p>
        </p:txBody>
      </p:sp>
      <p:sp>
        <p:nvSpPr>
          <p:cNvPr id="21" name="TextBox 21"/>
          <p:cNvSpPr txBox="1"/>
          <p:nvPr/>
        </p:nvSpPr>
        <p:spPr>
          <a:xfrm>
            <a:off x="950063" y="1130770"/>
            <a:ext cx="4364576" cy="669925"/>
          </a:xfrm>
          <a:prstGeom prst="rect">
            <a:avLst/>
          </a:prstGeom>
        </p:spPr>
        <p:txBody>
          <a:bodyPr lIns="0" tIns="0" rIns="0" bIns="0" rtlCol="0" anchor="t">
            <a:spAutoFit/>
          </a:bodyPr>
          <a:lstStyle/>
          <a:p>
            <a:pPr algn="ctr">
              <a:lnSpc>
                <a:spcPts val="5599"/>
              </a:lnSpc>
            </a:pPr>
            <a:r>
              <a:rPr lang="en-US" sz="3999">
                <a:solidFill>
                  <a:srgbClr val="F8F5F1"/>
                </a:solidFill>
                <a:latin typeface="Hangyaboly"/>
              </a:rPr>
              <a:t>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Freeform 2"/>
          <p:cNvSpPr/>
          <p:nvPr/>
        </p:nvSpPr>
        <p:spPr>
          <a:xfrm>
            <a:off x="11305174" y="8771429"/>
            <a:ext cx="1458315" cy="1517102"/>
          </a:xfrm>
          <a:custGeom>
            <a:avLst/>
            <a:gdLst/>
            <a:ahLst/>
            <a:cxnLst/>
            <a:rect l="l" t="t" r="r" b="b"/>
            <a:pathLst>
              <a:path w="1458315" h="1517102">
                <a:moveTo>
                  <a:pt x="0" y="0"/>
                </a:moveTo>
                <a:lnTo>
                  <a:pt x="1458314" y="0"/>
                </a:lnTo>
                <a:lnTo>
                  <a:pt x="1458314" y="1517103"/>
                </a:lnTo>
                <a:lnTo>
                  <a:pt x="0" y="1517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flipH="1">
            <a:off x="16734484" y="8771429"/>
            <a:ext cx="1553516" cy="1530213"/>
          </a:xfrm>
          <a:custGeom>
            <a:avLst/>
            <a:gdLst/>
            <a:ahLst/>
            <a:cxnLst/>
            <a:rect l="l" t="t" r="r" b="b"/>
            <a:pathLst>
              <a:path w="1553516" h="1530213">
                <a:moveTo>
                  <a:pt x="1553516" y="0"/>
                </a:moveTo>
                <a:lnTo>
                  <a:pt x="0" y="0"/>
                </a:lnTo>
                <a:lnTo>
                  <a:pt x="0" y="1530213"/>
                </a:lnTo>
                <a:lnTo>
                  <a:pt x="1553516" y="1530213"/>
                </a:lnTo>
                <a:lnTo>
                  <a:pt x="155351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0" y="8771429"/>
            <a:ext cx="1524836" cy="1565942"/>
          </a:xfrm>
          <a:custGeom>
            <a:avLst/>
            <a:gdLst/>
            <a:ahLst/>
            <a:cxnLst/>
            <a:rect l="l" t="t" r="r" b="b"/>
            <a:pathLst>
              <a:path w="1524836" h="1565942">
                <a:moveTo>
                  <a:pt x="0" y="0"/>
                </a:moveTo>
                <a:lnTo>
                  <a:pt x="1524836" y="0"/>
                </a:lnTo>
                <a:lnTo>
                  <a:pt x="1524836" y="1565942"/>
                </a:lnTo>
                <a:lnTo>
                  <a:pt x="0" y="15659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a:off x="7484277" y="8771429"/>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6" name="Freeform 6"/>
          <p:cNvSpPr/>
          <p:nvPr/>
        </p:nvSpPr>
        <p:spPr>
          <a:xfrm rot="5400000">
            <a:off x="1880840" y="8618112"/>
            <a:ext cx="1565942" cy="1872576"/>
          </a:xfrm>
          <a:custGeom>
            <a:avLst/>
            <a:gdLst/>
            <a:ahLst/>
            <a:cxnLst/>
            <a:rect l="l" t="t" r="r" b="b"/>
            <a:pathLst>
              <a:path w="1565942" h="1872576">
                <a:moveTo>
                  <a:pt x="0" y="0"/>
                </a:moveTo>
                <a:lnTo>
                  <a:pt x="1565942" y="0"/>
                </a:lnTo>
                <a:lnTo>
                  <a:pt x="1565942" y="1872577"/>
                </a:lnTo>
                <a:lnTo>
                  <a:pt x="0" y="18725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7" name="Freeform 7"/>
          <p:cNvSpPr/>
          <p:nvPr/>
        </p:nvSpPr>
        <p:spPr>
          <a:xfrm rot="-5400000">
            <a:off x="3824926" y="8749289"/>
            <a:ext cx="1565942" cy="1610223"/>
          </a:xfrm>
          <a:custGeom>
            <a:avLst/>
            <a:gdLst/>
            <a:ahLst/>
            <a:cxnLst/>
            <a:rect l="l" t="t" r="r" b="b"/>
            <a:pathLst>
              <a:path w="1565942" h="1610223">
                <a:moveTo>
                  <a:pt x="0" y="0"/>
                </a:moveTo>
                <a:lnTo>
                  <a:pt x="1565942" y="0"/>
                </a:lnTo>
                <a:lnTo>
                  <a:pt x="1565942" y="1610223"/>
                </a:lnTo>
                <a:lnTo>
                  <a:pt x="0" y="16102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8" name="Freeform 8"/>
          <p:cNvSpPr/>
          <p:nvPr/>
        </p:nvSpPr>
        <p:spPr>
          <a:xfrm>
            <a:off x="5615695" y="8771429"/>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9" name="Freeform 9"/>
          <p:cNvSpPr/>
          <p:nvPr/>
        </p:nvSpPr>
        <p:spPr>
          <a:xfrm>
            <a:off x="9510476" y="8771429"/>
            <a:ext cx="1544410" cy="1565942"/>
          </a:xfrm>
          <a:custGeom>
            <a:avLst/>
            <a:gdLst/>
            <a:ahLst/>
            <a:cxnLst/>
            <a:rect l="l" t="t" r="r" b="b"/>
            <a:pathLst>
              <a:path w="1544410" h="1565942">
                <a:moveTo>
                  <a:pt x="0" y="0"/>
                </a:moveTo>
                <a:lnTo>
                  <a:pt x="1544411" y="0"/>
                </a:lnTo>
                <a:lnTo>
                  <a:pt x="1544411" y="1565942"/>
                </a:lnTo>
                <a:lnTo>
                  <a:pt x="0" y="1565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0" name="Freeform 10"/>
          <p:cNvSpPr/>
          <p:nvPr/>
        </p:nvSpPr>
        <p:spPr>
          <a:xfrm>
            <a:off x="12948196" y="8771429"/>
            <a:ext cx="1844501" cy="1517102"/>
          </a:xfrm>
          <a:custGeom>
            <a:avLst/>
            <a:gdLst/>
            <a:ahLst/>
            <a:cxnLst/>
            <a:rect l="l" t="t" r="r" b="b"/>
            <a:pathLst>
              <a:path w="1844501" h="1517102">
                <a:moveTo>
                  <a:pt x="0" y="0"/>
                </a:moveTo>
                <a:lnTo>
                  <a:pt x="1844501" y="0"/>
                </a:lnTo>
                <a:lnTo>
                  <a:pt x="1844501" y="1517103"/>
                </a:lnTo>
                <a:lnTo>
                  <a:pt x="0" y="151710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
        <p:nvSpPr>
          <p:cNvPr id="11" name="Freeform 11"/>
          <p:cNvSpPr/>
          <p:nvPr/>
        </p:nvSpPr>
        <p:spPr>
          <a:xfrm flipH="1">
            <a:off x="14977404" y="8771429"/>
            <a:ext cx="1530708" cy="1565942"/>
          </a:xfrm>
          <a:custGeom>
            <a:avLst/>
            <a:gdLst/>
            <a:ahLst/>
            <a:cxnLst/>
            <a:rect l="l" t="t" r="r" b="b"/>
            <a:pathLst>
              <a:path w="1530708" h="1565942">
                <a:moveTo>
                  <a:pt x="1530709" y="0"/>
                </a:moveTo>
                <a:lnTo>
                  <a:pt x="0" y="0"/>
                </a:lnTo>
                <a:lnTo>
                  <a:pt x="0" y="1565942"/>
                </a:lnTo>
                <a:lnTo>
                  <a:pt x="1530709" y="1565942"/>
                </a:lnTo>
                <a:lnTo>
                  <a:pt x="1530709"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A"/>
          </a:p>
        </p:txBody>
      </p:sp>
      <p:grpSp>
        <p:nvGrpSpPr>
          <p:cNvPr id="12" name="Group 12"/>
          <p:cNvGrpSpPr/>
          <p:nvPr/>
        </p:nvGrpSpPr>
        <p:grpSpPr>
          <a:xfrm>
            <a:off x="1524836" y="3842114"/>
            <a:ext cx="15238328" cy="4083139"/>
            <a:chOff x="0" y="0"/>
            <a:chExt cx="5490351" cy="1471150"/>
          </a:xfrm>
        </p:grpSpPr>
        <p:sp>
          <p:nvSpPr>
            <p:cNvPr id="13" name="Freeform 13"/>
            <p:cNvSpPr/>
            <p:nvPr/>
          </p:nvSpPr>
          <p:spPr>
            <a:xfrm>
              <a:off x="0" y="0"/>
              <a:ext cx="5490351" cy="1471150"/>
            </a:xfrm>
            <a:custGeom>
              <a:avLst/>
              <a:gdLst/>
              <a:ahLst/>
              <a:cxnLst/>
              <a:rect l="l" t="t" r="r" b="b"/>
              <a:pathLst>
                <a:path w="5490351" h="1471150">
                  <a:moveTo>
                    <a:pt x="5365891" y="1471150"/>
                  </a:moveTo>
                  <a:lnTo>
                    <a:pt x="124460" y="1471150"/>
                  </a:lnTo>
                  <a:cubicBezTo>
                    <a:pt x="55880" y="1471150"/>
                    <a:pt x="0" y="1415270"/>
                    <a:pt x="0" y="1346690"/>
                  </a:cubicBezTo>
                  <a:lnTo>
                    <a:pt x="0" y="124460"/>
                  </a:lnTo>
                  <a:cubicBezTo>
                    <a:pt x="0" y="55880"/>
                    <a:pt x="55880" y="0"/>
                    <a:pt x="124460" y="0"/>
                  </a:cubicBezTo>
                  <a:lnTo>
                    <a:pt x="5365891" y="0"/>
                  </a:lnTo>
                  <a:cubicBezTo>
                    <a:pt x="5434471" y="0"/>
                    <a:pt x="5490351" y="55880"/>
                    <a:pt x="5490351" y="124460"/>
                  </a:cubicBezTo>
                  <a:lnTo>
                    <a:pt x="5490351" y="1346690"/>
                  </a:lnTo>
                  <a:cubicBezTo>
                    <a:pt x="5490351" y="1415270"/>
                    <a:pt x="5434471" y="1471150"/>
                    <a:pt x="5365891" y="1471150"/>
                  </a:cubicBezTo>
                  <a:close/>
                </a:path>
              </a:pathLst>
            </a:custGeom>
            <a:solidFill>
              <a:srgbClr val="FEB186"/>
            </a:solidFill>
          </p:spPr>
          <p:txBody>
            <a:bodyPr/>
            <a:lstStyle/>
            <a:p>
              <a:endParaRPr lang="en-CA"/>
            </a:p>
          </p:txBody>
        </p:sp>
      </p:grpSp>
      <p:sp>
        <p:nvSpPr>
          <p:cNvPr id="14" name="Freeform 14"/>
          <p:cNvSpPr/>
          <p:nvPr/>
        </p:nvSpPr>
        <p:spPr>
          <a:xfrm flipH="1">
            <a:off x="17259300" y="-1045403"/>
            <a:ext cx="6059340" cy="6143818"/>
          </a:xfrm>
          <a:custGeom>
            <a:avLst/>
            <a:gdLst/>
            <a:ahLst/>
            <a:cxnLst/>
            <a:rect l="l" t="t" r="r" b="b"/>
            <a:pathLst>
              <a:path w="6059340" h="6143818">
                <a:moveTo>
                  <a:pt x="6059340" y="0"/>
                </a:moveTo>
                <a:lnTo>
                  <a:pt x="0" y="0"/>
                </a:lnTo>
                <a:lnTo>
                  <a:pt x="0" y="6143818"/>
                </a:lnTo>
                <a:lnTo>
                  <a:pt x="6059340" y="6143818"/>
                </a:lnTo>
                <a:lnTo>
                  <a:pt x="605934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5" name="Freeform 15"/>
          <p:cNvSpPr/>
          <p:nvPr/>
        </p:nvSpPr>
        <p:spPr>
          <a:xfrm flipH="1">
            <a:off x="17259300" y="-1045403"/>
            <a:ext cx="6059340" cy="6143818"/>
          </a:xfrm>
          <a:custGeom>
            <a:avLst/>
            <a:gdLst/>
            <a:ahLst/>
            <a:cxnLst/>
            <a:rect l="l" t="t" r="r" b="b"/>
            <a:pathLst>
              <a:path w="6059340" h="6143818">
                <a:moveTo>
                  <a:pt x="6059340" y="0"/>
                </a:moveTo>
                <a:lnTo>
                  <a:pt x="0" y="0"/>
                </a:lnTo>
                <a:lnTo>
                  <a:pt x="0" y="6143818"/>
                </a:lnTo>
                <a:lnTo>
                  <a:pt x="6059340" y="6143818"/>
                </a:lnTo>
                <a:lnTo>
                  <a:pt x="605934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6" name="TextBox 16"/>
          <p:cNvSpPr txBox="1"/>
          <p:nvPr/>
        </p:nvSpPr>
        <p:spPr>
          <a:xfrm>
            <a:off x="355586" y="1325665"/>
            <a:ext cx="10114845" cy="1463674"/>
          </a:xfrm>
          <a:prstGeom prst="rect">
            <a:avLst/>
          </a:prstGeom>
        </p:spPr>
        <p:txBody>
          <a:bodyPr lIns="0" tIns="0" rIns="0" bIns="0" rtlCol="0" anchor="t">
            <a:spAutoFit/>
          </a:bodyPr>
          <a:lstStyle/>
          <a:p>
            <a:pPr algn="l">
              <a:lnSpc>
                <a:spcPts val="11200"/>
              </a:lnSpc>
            </a:pPr>
            <a:r>
              <a:rPr lang="en-US" sz="8000">
                <a:solidFill>
                  <a:srgbClr val="D2D666"/>
                </a:solidFill>
                <a:latin typeface="Bryndan Write"/>
              </a:rPr>
              <a:t>Our Vision</a:t>
            </a:r>
          </a:p>
        </p:txBody>
      </p:sp>
      <p:sp>
        <p:nvSpPr>
          <p:cNvPr id="17" name="Freeform 17"/>
          <p:cNvSpPr/>
          <p:nvPr/>
        </p:nvSpPr>
        <p:spPr>
          <a:xfrm>
            <a:off x="12059418" y="768268"/>
            <a:ext cx="1408141" cy="2226309"/>
          </a:xfrm>
          <a:custGeom>
            <a:avLst/>
            <a:gdLst/>
            <a:ahLst/>
            <a:cxnLst/>
            <a:rect l="l" t="t" r="r" b="b"/>
            <a:pathLst>
              <a:path w="1408141" h="2226309">
                <a:moveTo>
                  <a:pt x="0" y="0"/>
                </a:moveTo>
                <a:lnTo>
                  <a:pt x="1408141" y="0"/>
                </a:lnTo>
                <a:lnTo>
                  <a:pt x="1408141" y="2226309"/>
                </a:lnTo>
                <a:lnTo>
                  <a:pt x="0" y="222630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A"/>
          </a:p>
        </p:txBody>
      </p:sp>
      <p:sp>
        <p:nvSpPr>
          <p:cNvPr id="18" name="Freeform 18"/>
          <p:cNvSpPr/>
          <p:nvPr/>
        </p:nvSpPr>
        <p:spPr>
          <a:xfrm>
            <a:off x="12166037" y="-1045403"/>
            <a:ext cx="1458315" cy="1517102"/>
          </a:xfrm>
          <a:custGeom>
            <a:avLst/>
            <a:gdLst/>
            <a:ahLst/>
            <a:cxnLst/>
            <a:rect l="l" t="t" r="r" b="b"/>
            <a:pathLst>
              <a:path w="1458315" h="1517102">
                <a:moveTo>
                  <a:pt x="0" y="0"/>
                </a:moveTo>
                <a:lnTo>
                  <a:pt x="1458315" y="0"/>
                </a:lnTo>
                <a:lnTo>
                  <a:pt x="1458315" y="1517103"/>
                </a:lnTo>
                <a:lnTo>
                  <a:pt x="0" y="1517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9" name="Freeform 19"/>
          <p:cNvSpPr/>
          <p:nvPr/>
        </p:nvSpPr>
        <p:spPr>
          <a:xfrm>
            <a:off x="8345140" y="-1045403"/>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20" name="Freeform 20"/>
          <p:cNvSpPr/>
          <p:nvPr/>
        </p:nvSpPr>
        <p:spPr>
          <a:xfrm rot="-5400000">
            <a:off x="4685789" y="-1067543"/>
            <a:ext cx="1565942" cy="1610223"/>
          </a:xfrm>
          <a:custGeom>
            <a:avLst/>
            <a:gdLst/>
            <a:ahLst/>
            <a:cxnLst/>
            <a:rect l="l" t="t" r="r" b="b"/>
            <a:pathLst>
              <a:path w="1565942" h="1610223">
                <a:moveTo>
                  <a:pt x="0" y="0"/>
                </a:moveTo>
                <a:lnTo>
                  <a:pt x="1565942" y="0"/>
                </a:lnTo>
                <a:lnTo>
                  <a:pt x="1565942" y="1610223"/>
                </a:lnTo>
                <a:lnTo>
                  <a:pt x="0" y="16102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21" name="Freeform 21"/>
          <p:cNvSpPr/>
          <p:nvPr/>
        </p:nvSpPr>
        <p:spPr>
          <a:xfrm>
            <a:off x="6476558" y="-1045403"/>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22" name="Freeform 22"/>
          <p:cNvSpPr/>
          <p:nvPr/>
        </p:nvSpPr>
        <p:spPr>
          <a:xfrm>
            <a:off x="10371340" y="-1045403"/>
            <a:ext cx="1544410" cy="1565942"/>
          </a:xfrm>
          <a:custGeom>
            <a:avLst/>
            <a:gdLst/>
            <a:ahLst/>
            <a:cxnLst/>
            <a:rect l="l" t="t" r="r" b="b"/>
            <a:pathLst>
              <a:path w="1544410" h="1565942">
                <a:moveTo>
                  <a:pt x="0" y="0"/>
                </a:moveTo>
                <a:lnTo>
                  <a:pt x="1544410" y="0"/>
                </a:lnTo>
                <a:lnTo>
                  <a:pt x="1544410" y="1565942"/>
                </a:lnTo>
                <a:lnTo>
                  <a:pt x="0" y="1565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23" name="TextBox 23"/>
          <p:cNvSpPr txBox="1"/>
          <p:nvPr/>
        </p:nvSpPr>
        <p:spPr>
          <a:xfrm>
            <a:off x="1899057" y="4264434"/>
            <a:ext cx="14715679" cy="3162300"/>
          </a:xfrm>
          <a:prstGeom prst="rect">
            <a:avLst/>
          </a:prstGeom>
        </p:spPr>
        <p:txBody>
          <a:bodyPr lIns="0" tIns="0" rIns="0" bIns="0" rtlCol="0" anchor="t">
            <a:spAutoFit/>
          </a:bodyPr>
          <a:lstStyle/>
          <a:p>
            <a:pPr algn="l">
              <a:lnSpc>
                <a:spcPts val="6299"/>
              </a:lnSpc>
            </a:pPr>
            <a:r>
              <a:rPr lang="en-US" sz="4500">
                <a:solidFill>
                  <a:srgbClr val="F8F5F1"/>
                </a:solidFill>
                <a:latin typeface="Hangyaboly"/>
              </a:rPr>
              <a:t>We believe that language is not just a means of communication but a key to understanding one’s roots and identity. Our vision is to cultivate bilingual and bicultural young individuals who can navigate and appreciate both Chinese and Canadian cultures.</a:t>
            </a:r>
          </a:p>
        </p:txBody>
      </p:sp>
      <p:sp>
        <p:nvSpPr>
          <p:cNvPr id="24" name="Freeform 24"/>
          <p:cNvSpPr/>
          <p:nvPr/>
        </p:nvSpPr>
        <p:spPr>
          <a:xfrm>
            <a:off x="3927951" y="2739596"/>
            <a:ext cx="1687744" cy="1550615"/>
          </a:xfrm>
          <a:custGeom>
            <a:avLst/>
            <a:gdLst/>
            <a:ahLst/>
            <a:cxnLst/>
            <a:rect l="l" t="t" r="r" b="b"/>
            <a:pathLst>
              <a:path w="1687744" h="1550615">
                <a:moveTo>
                  <a:pt x="0" y="0"/>
                </a:moveTo>
                <a:lnTo>
                  <a:pt x="1687744" y="0"/>
                </a:lnTo>
                <a:lnTo>
                  <a:pt x="1687744" y="1550615"/>
                </a:lnTo>
                <a:lnTo>
                  <a:pt x="0" y="155061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Freeform 2"/>
          <p:cNvSpPr/>
          <p:nvPr/>
        </p:nvSpPr>
        <p:spPr>
          <a:xfrm>
            <a:off x="15056368" y="-537242"/>
            <a:ext cx="1458315" cy="1517102"/>
          </a:xfrm>
          <a:custGeom>
            <a:avLst/>
            <a:gdLst/>
            <a:ahLst/>
            <a:cxnLst/>
            <a:rect l="l" t="t" r="r" b="b"/>
            <a:pathLst>
              <a:path w="1458315" h="1517102">
                <a:moveTo>
                  <a:pt x="0" y="0"/>
                </a:moveTo>
                <a:lnTo>
                  <a:pt x="1458315" y="0"/>
                </a:lnTo>
                <a:lnTo>
                  <a:pt x="1458315" y="1517102"/>
                </a:lnTo>
                <a:lnTo>
                  <a:pt x="0" y="15171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1235471" y="-537242"/>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rot="-5400000">
            <a:off x="7576120" y="-559383"/>
            <a:ext cx="1565942" cy="1610223"/>
          </a:xfrm>
          <a:custGeom>
            <a:avLst/>
            <a:gdLst/>
            <a:ahLst/>
            <a:cxnLst/>
            <a:rect l="l" t="t" r="r" b="b"/>
            <a:pathLst>
              <a:path w="1565942" h="1610223">
                <a:moveTo>
                  <a:pt x="0" y="0"/>
                </a:moveTo>
                <a:lnTo>
                  <a:pt x="1565942" y="0"/>
                </a:lnTo>
                <a:lnTo>
                  <a:pt x="1565942" y="1610224"/>
                </a:lnTo>
                <a:lnTo>
                  <a:pt x="0" y="16102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a:off x="9366889" y="-537242"/>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6" name="Freeform 6"/>
          <p:cNvSpPr/>
          <p:nvPr/>
        </p:nvSpPr>
        <p:spPr>
          <a:xfrm>
            <a:off x="13261671" y="-537242"/>
            <a:ext cx="1544410" cy="1565942"/>
          </a:xfrm>
          <a:custGeom>
            <a:avLst/>
            <a:gdLst/>
            <a:ahLst/>
            <a:cxnLst/>
            <a:rect l="l" t="t" r="r" b="b"/>
            <a:pathLst>
              <a:path w="1544410" h="1565942">
                <a:moveTo>
                  <a:pt x="0" y="0"/>
                </a:moveTo>
                <a:lnTo>
                  <a:pt x="1544410" y="0"/>
                </a:lnTo>
                <a:lnTo>
                  <a:pt x="1544410" y="1565942"/>
                </a:lnTo>
                <a:lnTo>
                  <a:pt x="0" y="15659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7" name="Freeform 7"/>
          <p:cNvSpPr/>
          <p:nvPr/>
        </p:nvSpPr>
        <p:spPr>
          <a:xfrm flipH="1">
            <a:off x="16734484" y="-1000318"/>
            <a:ext cx="6059340" cy="6143818"/>
          </a:xfrm>
          <a:custGeom>
            <a:avLst/>
            <a:gdLst/>
            <a:ahLst/>
            <a:cxnLst/>
            <a:rect l="l" t="t" r="r" b="b"/>
            <a:pathLst>
              <a:path w="6059340" h="6143818">
                <a:moveTo>
                  <a:pt x="6059341" y="0"/>
                </a:moveTo>
                <a:lnTo>
                  <a:pt x="0" y="0"/>
                </a:lnTo>
                <a:lnTo>
                  <a:pt x="0" y="6143818"/>
                </a:lnTo>
                <a:lnTo>
                  <a:pt x="6059341" y="6143818"/>
                </a:lnTo>
                <a:lnTo>
                  <a:pt x="605934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8" name="Freeform 8"/>
          <p:cNvSpPr/>
          <p:nvPr/>
        </p:nvSpPr>
        <p:spPr>
          <a:xfrm flipV="1">
            <a:off x="0" y="7934816"/>
            <a:ext cx="2123361" cy="2326971"/>
          </a:xfrm>
          <a:custGeom>
            <a:avLst/>
            <a:gdLst/>
            <a:ahLst/>
            <a:cxnLst/>
            <a:rect l="l" t="t" r="r" b="b"/>
            <a:pathLst>
              <a:path w="2123361" h="2326971">
                <a:moveTo>
                  <a:pt x="0" y="2326972"/>
                </a:moveTo>
                <a:lnTo>
                  <a:pt x="2123361" y="2326972"/>
                </a:lnTo>
                <a:lnTo>
                  <a:pt x="2123361" y="0"/>
                </a:lnTo>
                <a:lnTo>
                  <a:pt x="0" y="0"/>
                </a:lnTo>
                <a:lnTo>
                  <a:pt x="0" y="232697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9" name="Freeform 9"/>
          <p:cNvSpPr/>
          <p:nvPr/>
        </p:nvSpPr>
        <p:spPr>
          <a:xfrm>
            <a:off x="8053973" y="8771429"/>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0" name="Freeform 10"/>
          <p:cNvSpPr/>
          <p:nvPr/>
        </p:nvSpPr>
        <p:spPr>
          <a:xfrm rot="5400000">
            <a:off x="2450535" y="8618112"/>
            <a:ext cx="1565942" cy="1872576"/>
          </a:xfrm>
          <a:custGeom>
            <a:avLst/>
            <a:gdLst/>
            <a:ahLst/>
            <a:cxnLst/>
            <a:rect l="l" t="t" r="r" b="b"/>
            <a:pathLst>
              <a:path w="1565942" h="1872576">
                <a:moveTo>
                  <a:pt x="0" y="0"/>
                </a:moveTo>
                <a:lnTo>
                  <a:pt x="1565943" y="0"/>
                </a:lnTo>
                <a:lnTo>
                  <a:pt x="1565943" y="1872577"/>
                </a:lnTo>
                <a:lnTo>
                  <a:pt x="0" y="18725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1" name="Freeform 11"/>
          <p:cNvSpPr/>
          <p:nvPr/>
        </p:nvSpPr>
        <p:spPr>
          <a:xfrm rot="-5400000">
            <a:off x="4394622" y="8749289"/>
            <a:ext cx="1565942" cy="1610223"/>
          </a:xfrm>
          <a:custGeom>
            <a:avLst/>
            <a:gdLst/>
            <a:ahLst/>
            <a:cxnLst/>
            <a:rect l="l" t="t" r="r" b="b"/>
            <a:pathLst>
              <a:path w="1565942" h="1610223">
                <a:moveTo>
                  <a:pt x="0" y="0"/>
                </a:moveTo>
                <a:lnTo>
                  <a:pt x="1565942" y="0"/>
                </a:lnTo>
                <a:lnTo>
                  <a:pt x="1565942" y="1610223"/>
                </a:lnTo>
                <a:lnTo>
                  <a:pt x="0" y="16102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2" name="Freeform 12"/>
          <p:cNvSpPr/>
          <p:nvPr/>
        </p:nvSpPr>
        <p:spPr>
          <a:xfrm>
            <a:off x="6185391" y="8771429"/>
            <a:ext cx="1665896" cy="1565942"/>
          </a:xfrm>
          <a:custGeom>
            <a:avLst/>
            <a:gdLst/>
            <a:ahLst/>
            <a:cxnLst/>
            <a:rect l="l" t="t" r="r" b="b"/>
            <a:pathLst>
              <a:path w="1665896" h="1565942">
                <a:moveTo>
                  <a:pt x="0" y="0"/>
                </a:moveTo>
                <a:lnTo>
                  <a:pt x="1665895" y="0"/>
                </a:lnTo>
                <a:lnTo>
                  <a:pt x="1665895"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13" name="Group 13"/>
          <p:cNvGrpSpPr/>
          <p:nvPr/>
        </p:nvGrpSpPr>
        <p:grpSpPr>
          <a:xfrm>
            <a:off x="1276355" y="4186671"/>
            <a:ext cx="15238328" cy="1936287"/>
            <a:chOff x="0" y="0"/>
            <a:chExt cx="5490351" cy="697642"/>
          </a:xfrm>
        </p:grpSpPr>
        <p:sp>
          <p:nvSpPr>
            <p:cNvPr id="14" name="Freeform 14"/>
            <p:cNvSpPr/>
            <p:nvPr/>
          </p:nvSpPr>
          <p:spPr>
            <a:xfrm>
              <a:off x="0" y="0"/>
              <a:ext cx="5490351" cy="697642"/>
            </a:xfrm>
            <a:custGeom>
              <a:avLst/>
              <a:gdLst/>
              <a:ahLst/>
              <a:cxnLst/>
              <a:rect l="l" t="t" r="r" b="b"/>
              <a:pathLst>
                <a:path w="5490351" h="697642">
                  <a:moveTo>
                    <a:pt x="5365891" y="697642"/>
                  </a:moveTo>
                  <a:lnTo>
                    <a:pt x="124460" y="697642"/>
                  </a:lnTo>
                  <a:cubicBezTo>
                    <a:pt x="55880" y="697642"/>
                    <a:pt x="0" y="641762"/>
                    <a:pt x="0" y="573182"/>
                  </a:cubicBezTo>
                  <a:lnTo>
                    <a:pt x="0" y="124460"/>
                  </a:lnTo>
                  <a:cubicBezTo>
                    <a:pt x="0" y="55880"/>
                    <a:pt x="55880" y="0"/>
                    <a:pt x="124460" y="0"/>
                  </a:cubicBezTo>
                  <a:lnTo>
                    <a:pt x="5365891" y="0"/>
                  </a:lnTo>
                  <a:cubicBezTo>
                    <a:pt x="5434471" y="0"/>
                    <a:pt x="5490351" y="55880"/>
                    <a:pt x="5490351" y="124460"/>
                  </a:cubicBezTo>
                  <a:lnTo>
                    <a:pt x="5490351" y="573182"/>
                  </a:lnTo>
                  <a:cubicBezTo>
                    <a:pt x="5490351" y="641762"/>
                    <a:pt x="5434471" y="697642"/>
                    <a:pt x="5365891" y="697642"/>
                  </a:cubicBezTo>
                  <a:close/>
                </a:path>
              </a:pathLst>
            </a:custGeom>
            <a:solidFill>
              <a:srgbClr val="FEB186"/>
            </a:solidFill>
          </p:spPr>
          <p:txBody>
            <a:bodyPr/>
            <a:lstStyle/>
            <a:p>
              <a:endParaRPr lang="en-CA"/>
            </a:p>
          </p:txBody>
        </p:sp>
      </p:grpSp>
      <p:sp>
        <p:nvSpPr>
          <p:cNvPr id="15" name="TextBox 15"/>
          <p:cNvSpPr txBox="1"/>
          <p:nvPr/>
        </p:nvSpPr>
        <p:spPr>
          <a:xfrm>
            <a:off x="1028700" y="1612407"/>
            <a:ext cx="15705784" cy="1463674"/>
          </a:xfrm>
          <a:prstGeom prst="rect">
            <a:avLst/>
          </a:prstGeom>
        </p:spPr>
        <p:txBody>
          <a:bodyPr lIns="0" tIns="0" rIns="0" bIns="0" rtlCol="0" anchor="t">
            <a:spAutoFit/>
          </a:bodyPr>
          <a:lstStyle/>
          <a:p>
            <a:pPr algn="l">
              <a:lnSpc>
                <a:spcPts val="11200"/>
              </a:lnSpc>
            </a:pPr>
            <a:r>
              <a:rPr lang="en-US" sz="8000">
                <a:solidFill>
                  <a:srgbClr val="D2D666"/>
                </a:solidFill>
                <a:latin typeface="Bryndan Write"/>
              </a:rPr>
              <a:t>Our Mission</a:t>
            </a:r>
          </a:p>
        </p:txBody>
      </p:sp>
      <p:sp>
        <p:nvSpPr>
          <p:cNvPr id="16" name="TextBox 16"/>
          <p:cNvSpPr txBox="1"/>
          <p:nvPr/>
        </p:nvSpPr>
        <p:spPr>
          <a:xfrm>
            <a:off x="1553516" y="4311673"/>
            <a:ext cx="15180969" cy="1562100"/>
          </a:xfrm>
          <a:prstGeom prst="rect">
            <a:avLst/>
          </a:prstGeom>
        </p:spPr>
        <p:txBody>
          <a:bodyPr lIns="0" tIns="0" rIns="0" bIns="0" rtlCol="0" anchor="t">
            <a:spAutoFit/>
          </a:bodyPr>
          <a:lstStyle/>
          <a:p>
            <a:pPr algn="l">
              <a:lnSpc>
                <a:spcPts val="6299"/>
              </a:lnSpc>
            </a:pPr>
            <a:r>
              <a:rPr lang="en-US" sz="4500">
                <a:solidFill>
                  <a:srgbClr val="F8F5F1"/>
                </a:solidFill>
                <a:latin typeface="Hangyaboly"/>
              </a:rPr>
              <a:t>Yufeng aims to provide high-quality Chinese language education and to promote the rich cultural heritage of China.</a:t>
            </a:r>
          </a:p>
        </p:txBody>
      </p:sp>
      <p:sp>
        <p:nvSpPr>
          <p:cNvPr id="17" name="Freeform 17"/>
          <p:cNvSpPr/>
          <p:nvPr/>
        </p:nvSpPr>
        <p:spPr>
          <a:xfrm rot="-5400000">
            <a:off x="16798098" y="8881548"/>
            <a:ext cx="1733200" cy="1803069"/>
          </a:xfrm>
          <a:custGeom>
            <a:avLst/>
            <a:gdLst/>
            <a:ahLst/>
            <a:cxnLst/>
            <a:rect l="l" t="t" r="r" b="b"/>
            <a:pathLst>
              <a:path w="1733200" h="1803069">
                <a:moveTo>
                  <a:pt x="0" y="0"/>
                </a:moveTo>
                <a:lnTo>
                  <a:pt x="1733200" y="0"/>
                </a:lnTo>
                <a:lnTo>
                  <a:pt x="1733200" y="1803069"/>
                </a:lnTo>
                <a:lnTo>
                  <a:pt x="0" y="1803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8" name="Freeform 18"/>
          <p:cNvSpPr/>
          <p:nvPr/>
        </p:nvSpPr>
        <p:spPr>
          <a:xfrm rot="7753922">
            <a:off x="-42007" y="-274881"/>
            <a:ext cx="1565942" cy="1872576"/>
          </a:xfrm>
          <a:custGeom>
            <a:avLst/>
            <a:gdLst/>
            <a:ahLst/>
            <a:cxnLst/>
            <a:rect l="l" t="t" r="r" b="b"/>
            <a:pathLst>
              <a:path w="1565942" h="1872576">
                <a:moveTo>
                  <a:pt x="0" y="0"/>
                </a:moveTo>
                <a:lnTo>
                  <a:pt x="1565942" y="0"/>
                </a:lnTo>
                <a:lnTo>
                  <a:pt x="1565942" y="1872577"/>
                </a:lnTo>
                <a:lnTo>
                  <a:pt x="0" y="18725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840139" y="1798484"/>
            <a:ext cx="6441451" cy="1927670"/>
            <a:chOff x="0" y="0"/>
            <a:chExt cx="2320847" cy="694537"/>
          </a:xfrm>
        </p:grpSpPr>
        <p:sp>
          <p:nvSpPr>
            <p:cNvPr id="3" name="Freeform 3"/>
            <p:cNvSpPr/>
            <p:nvPr/>
          </p:nvSpPr>
          <p:spPr>
            <a:xfrm>
              <a:off x="0" y="0"/>
              <a:ext cx="2320847" cy="694537"/>
            </a:xfrm>
            <a:custGeom>
              <a:avLst/>
              <a:gdLst/>
              <a:ahLst/>
              <a:cxnLst/>
              <a:rect l="l" t="t" r="r" b="b"/>
              <a:pathLst>
                <a:path w="2320847" h="694537">
                  <a:moveTo>
                    <a:pt x="2196387" y="694537"/>
                  </a:moveTo>
                  <a:lnTo>
                    <a:pt x="124460" y="694537"/>
                  </a:lnTo>
                  <a:cubicBezTo>
                    <a:pt x="55880" y="694537"/>
                    <a:pt x="0" y="638657"/>
                    <a:pt x="0" y="570077"/>
                  </a:cubicBezTo>
                  <a:lnTo>
                    <a:pt x="0" y="124460"/>
                  </a:lnTo>
                  <a:cubicBezTo>
                    <a:pt x="0" y="55880"/>
                    <a:pt x="55880" y="0"/>
                    <a:pt x="124460" y="0"/>
                  </a:cubicBezTo>
                  <a:lnTo>
                    <a:pt x="2196387" y="0"/>
                  </a:lnTo>
                  <a:cubicBezTo>
                    <a:pt x="2264967" y="0"/>
                    <a:pt x="2320847" y="55880"/>
                    <a:pt x="2320847" y="124460"/>
                  </a:cubicBezTo>
                  <a:lnTo>
                    <a:pt x="2320847" y="570077"/>
                  </a:lnTo>
                  <a:cubicBezTo>
                    <a:pt x="2320847" y="638657"/>
                    <a:pt x="2264967" y="694537"/>
                    <a:pt x="2196387" y="694537"/>
                  </a:cubicBezTo>
                  <a:close/>
                </a:path>
              </a:pathLst>
            </a:custGeom>
            <a:solidFill>
              <a:srgbClr val="D2D666"/>
            </a:solidFill>
          </p:spPr>
          <p:txBody>
            <a:bodyPr/>
            <a:lstStyle/>
            <a:p>
              <a:endParaRPr lang="en-CA"/>
            </a:p>
          </p:txBody>
        </p:sp>
      </p:grpSp>
      <p:sp>
        <p:nvSpPr>
          <p:cNvPr id="4" name="Freeform 4"/>
          <p:cNvSpPr/>
          <p:nvPr/>
        </p:nvSpPr>
        <p:spPr>
          <a:xfrm>
            <a:off x="-455635" y="8168391"/>
            <a:ext cx="2671062" cy="2510798"/>
          </a:xfrm>
          <a:custGeom>
            <a:avLst/>
            <a:gdLst/>
            <a:ahLst/>
            <a:cxnLst/>
            <a:rect l="l" t="t" r="r" b="b"/>
            <a:pathLst>
              <a:path w="2671062" h="2510798">
                <a:moveTo>
                  <a:pt x="0" y="0"/>
                </a:moveTo>
                <a:lnTo>
                  <a:pt x="2671061" y="0"/>
                </a:lnTo>
                <a:lnTo>
                  <a:pt x="2671061" y="2510798"/>
                </a:lnTo>
                <a:lnTo>
                  <a:pt x="0" y="25107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5" name="Group 5"/>
          <p:cNvGrpSpPr/>
          <p:nvPr/>
        </p:nvGrpSpPr>
        <p:grpSpPr>
          <a:xfrm>
            <a:off x="1028700" y="8588491"/>
            <a:ext cx="4655509" cy="1014519"/>
            <a:chOff x="0" y="0"/>
            <a:chExt cx="3030500" cy="660400"/>
          </a:xfrm>
        </p:grpSpPr>
        <p:sp>
          <p:nvSpPr>
            <p:cNvPr id="6" name="Freeform 6"/>
            <p:cNvSpPr/>
            <p:nvPr/>
          </p:nvSpPr>
          <p:spPr>
            <a:xfrm>
              <a:off x="0" y="0"/>
              <a:ext cx="3030500" cy="660400"/>
            </a:xfrm>
            <a:custGeom>
              <a:avLst/>
              <a:gdLst/>
              <a:ahLst/>
              <a:cxnLst/>
              <a:rect l="l" t="t" r="r" b="b"/>
              <a:pathLst>
                <a:path w="3030500" h="660400">
                  <a:moveTo>
                    <a:pt x="2906040" y="660400"/>
                  </a:moveTo>
                  <a:lnTo>
                    <a:pt x="124460" y="660400"/>
                  </a:lnTo>
                  <a:cubicBezTo>
                    <a:pt x="55880" y="660400"/>
                    <a:pt x="0" y="604520"/>
                    <a:pt x="0" y="535940"/>
                  </a:cubicBezTo>
                  <a:lnTo>
                    <a:pt x="0" y="124460"/>
                  </a:lnTo>
                  <a:cubicBezTo>
                    <a:pt x="0" y="55880"/>
                    <a:pt x="55880" y="0"/>
                    <a:pt x="124460" y="0"/>
                  </a:cubicBezTo>
                  <a:lnTo>
                    <a:pt x="2906040" y="0"/>
                  </a:lnTo>
                  <a:cubicBezTo>
                    <a:pt x="2974620" y="0"/>
                    <a:pt x="3030500" y="55880"/>
                    <a:pt x="3030500" y="124460"/>
                  </a:cubicBezTo>
                  <a:lnTo>
                    <a:pt x="3030500" y="535940"/>
                  </a:lnTo>
                  <a:cubicBezTo>
                    <a:pt x="3030500" y="604520"/>
                    <a:pt x="2974620" y="660400"/>
                    <a:pt x="2906040" y="660400"/>
                  </a:cubicBezTo>
                  <a:close/>
                </a:path>
              </a:pathLst>
            </a:custGeom>
            <a:solidFill>
              <a:srgbClr val="FEB186"/>
            </a:solidFill>
          </p:spPr>
          <p:txBody>
            <a:bodyPr/>
            <a:lstStyle/>
            <a:p>
              <a:endParaRPr lang="en-CA"/>
            </a:p>
          </p:txBody>
        </p:sp>
      </p:grpSp>
      <p:grpSp>
        <p:nvGrpSpPr>
          <p:cNvPr id="7" name="Group 7"/>
          <p:cNvGrpSpPr/>
          <p:nvPr/>
        </p:nvGrpSpPr>
        <p:grpSpPr>
          <a:xfrm>
            <a:off x="6816245" y="8382857"/>
            <a:ext cx="4655509" cy="1014519"/>
            <a:chOff x="0" y="0"/>
            <a:chExt cx="3030500" cy="660400"/>
          </a:xfrm>
        </p:grpSpPr>
        <p:sp>
          <p:nvSpPr>
            <p:cNvPr id="8" name="Freeform 8"/>
            <p:cNvSpPr/>
            <p:nvPr/>
          </p:nvSpPr>
          <p:spPr>
            <a:xfrm>
              <a:off x="0" y="0"/>
              <a:ext cx="3030500" cy="660400"/>
            </a:xfrm>
            <a:custGeom>
              <a:avLst/>
              <a:gdLst/>
              <a:ahLst/>
              <a:cxnLst/>
              <a:rect l="l" t="t" r="r" b="b"/>
              <a:pathLst>
                <a:path w="3030500" h="660400">
                  <a:moveTo>
                    <a:pt x="2906040" y="660400"/>
                  </a:moveTo>
                  <a:lnTo>
                    <a:pt x="124460" y="660400"/>
                  </a:lnTo>
                  <a:cubicBezTo>
                    <a:pt x="55880" y="660400"/>
                    <a:pt x="0" y="604520"/>
                    <a:pt x="0" y="535940"/>
                  </a:cubicBezTo>
                  <a:lnTo>
                    <a:pt x="0" y="124460"/>
                  </a:lnTo>
                  <a:cubicBezTo>
                    <a:pt x="0" y="55880"/>
                    <a:pt x="55880" y="0"/>
                    <a:pt x="124460" y="0"/>
                  </a:cubicBezTo>
                  <a:lnTo>
                    <a:pt x="2906040" y="0"/>
                  </a:lnTo>
                  <a:cubicBezTo>
                    <a:pt x="2974620" y="0"/>
                    <a:pt x="3030500" y="55880"/>
                    <a:pt x="3030500" y="124460"/>
                  </a:cubicBezTo>
                  <a:lnTo>
                    <a:pt x="3030500" y="535940"/>
                  </a:lnTo>
                  <a:cubicBezTo>
                    <a:pt x="3030500" y="604520"/>
                    <a:pt x="2974620" y="660400"/>
                    <a:pt x="2906040" y="660400"/>
                  </a:cubicBezTo>
                  <a:close/>
                </a:path>
              </a:pathLst>
            </a:custGeom>
            <a:solidFill>
              <a:srgbClr val="FEB186"/>
            </a:solidFill>
          </p:spPr>
          <p:txBody>
            <a:bodyPr/>
            <a:lstStyle/>
            <a:p>
              <a:endParaRPr lang="en-CA"/>
            </a:p>
          </p:txBody>
        </p:sp>
      </p:grpSp>
      <p:grpSp>
        <p:nvGrpSpPr>
          <p:cNvPr id="9" name="Group 9"/>
          <p:cNvGrpSpPr/>
          <p:nvPr/>
        </p:nvGrpSpPr>
        <p:grpSpPr>
          <a:xfrm>
            <a:off x="12720734" y="8382857"/>
            <a:ext cx="4655509" cy="1014519"/>
            <a:chOff x="0" y="0"/>
            <a:chExt cx="3030500" cy="660400"/>
          </a:xfrm>
        </p:grpSpPr>
        <p:sp>
          <p:nvSpPr>
            <p:cNvPr id="10" name="Freeform 10"/>
            <p:cNvSpPr/>
            <p:nvPr/>
          </p:nvSpPr>
          <p:spPr>
            <a:xfrm>
              <a:off x="0" y="0"/>
              <a:ext cx="3030500" cy="660400"/>
            </a:xfrm>
            <a:custGeom>
              <a:avLst/>
              <a:gdLst/>
              <a:ahLst/>
              <a:cxnLst/>
              <a:rect l="l" t="t" r="r" b="b"/>
              <a:pathLst>
                <a:path w="3030500" h="660400">
                  <a:moveTo>
                    <a:pt x="2906040" y="660400"/>
                  </a:moveTo>
                  <a:lnTo>
                    <a:pt x="124460" y="660400"/>
                  </a:lnTo>
                  <a:cubicBezTo>
                    <a:pt x="55880" y="660400"/>
                    <a:pt x="0" y="604520"/>
                    <a:pt x="0" y="535940"/>
                  </a:cubicBezTo>
                  <a:lnTo>
                    <a:pt x="0" y="124460"/>
                  </a:lnTo>
                  <a:cubicBezTo>
                    <a:pt x="0" y="55880"/>
                    <a:pt x="55880" y="0"/>
                    <a:pt x="124460" y="0"/>
                  </a:cubicBezTo>
                  <a:lnTo>
                    <a:pt x="2906040" y="0"/>
                  </a:lnTo>
                  <a:cubicBezTo>
                    <a:pt x="2974620" y="0"/>
                    <a:pt x="3030500" y="55880"/>
                    <a:pt x="3030500" y="124460"/>
                  </a:cubicBezTo>
                  <a:lnTo>
                    <a:pt x="3030500" y="535940"/>
                  </a:lnTo>
                  <a:cubicBezTo>
                    <a:pt x="3030500" y="604520"/>
                    <a:pt x="2974620" y="660400"/>
                    <a:pt x="2906040" y="660400"/>
                  </a:cubicBezTo>
                  <a:close/>
                </a:path>
              </a:pathLst>
            </a:custGeom>
            <a:solidFill>
              <a:srgbClr val="FEB186"/>
            </a:solidFill>
          </p:spPr>
          <p:txBody>
            <a:bodyPr/>
            <a:lstStyle/>
            <a:p>
              <a:endParaRPr lang="en-CA"/>
            </a:p>
          </p:txBody>
        </p:sp>
      </p:grpSp>
      <p:sp>
        <p:nvSpPr>
          <p:cNvPr id="11" name="Freeform 11"/>
          <p:cNvSpPr/>
          <p:nvPr/>
        </p:nvSpPr>
        <p:spPr>
          <a:xfrm rot="-10800000">
            <a:off x="16158277" y="-1286062"/>
            <a:ext cx="3779011" cy="3831697"/>
          </a:xfrm>
          <a:custGeom>
            <a:avLst/>
            <a:gdLst/>
            <a:ahLst/>
            <a:cxnLst/>
            <a:rect l="l" t="t" r="r" b="b"/>
            <a:pathLst>
              <a:path w="3779011" h="3831697">
                <a:moveTo>
                  <a:pt x="0" y="0"/>
                </a:moveTo>
                <a:lnTo>
                  <a:pt x="3779011" y="0"/>
                </a:lnTo>
                <a:lnTo>
                  <a:pt x="3779011" y="3831697"/>
                </a:lnTo>
                <a:lnTo>
                  <a:pt x="0" y="3831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2" name="Freeform 12"/>
          <p:cNvSpPr/>
          <p:nvPr/>
        </p:nvSpPr>
        <p:spPr>
          <a:xfrm>
            <a:off x="0" y="-936156"/>
            <a:ext cx="1524836" cy="1565942"/>
          </a:xfrm>
          <a:custGeom>
            <a:avLst/>
            <a:gdLst/>
            <a:ahLst/>
            <a:cxnLst/>
            <a:rect l="l" t="t" r="r" b="b"/>
            <a:pathLst>
              <a:path w="1524836" h="1565942">
                <a:moveTo>
                  <a:pt x="0" y="0"/>
                </a:moveTo>
                <a:lnTo>
                  <a:pt x="1524836" y="0"/>
                </a:lnTo>
                <a:lnTo>
                  <a:pt x="1524836" y="1565942"/>
                </a:lnTo>
                <a:lnTo>
                  <a:pt x="0" y="15659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3" name="Freeform 13"/>
          <p:cNvSpPr/>
          <p:nvPr/>
        </p:nvSpPr>
        <p:spPr>
          <a:xfrm>
            <a:off x="7484277" y="-936156"/>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4" name="Freeform 14"/>
          <p:cNvSpPr/>
          <p:nvPr/>
        </p:nvSpPr>
        <p:spPr>
          <a:xfrm rot="5400000">
            <a:off x="1880840" y="-1089473"/>
            <a:ext cx="1565942" cy="1872576"/>
          </a:xfrm>
          <a:custGeom>
            <a:avLst/>
            <a:gdLst/>
            <a:ahLst/>
            <a:cxnLst/>
            <a:rect l="l" t="t" r="r" b="b"/>
            <a:pathLst>
              <a:path w="1565942" h="1872576">
                <a:moveTo>
                  <a:pt x="0" y="0"/>
                </a:moveTo>
                <a:lnTo>
                  <a:pt x="1565942" y="0"/>
                </a:lnTo>
                <a:lnTo>
                  <a:pt x="1565942" y="1872577"/>
                </a:lnTo>
                <a:lnTo>
                  <a:pt x="0" y="18725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5" name="Freeform 15"/>
          <p:cNvSpPr/>
          <p:nvPr/>
        </p:nvSpPr>
        <p:spPr>
          <a:xfrm rot="-5400000">
            <a:off x="3824926" y="-958296"/>
            <a:ext cx="1565942" cy="1610223"/>
          </a:xfrm>
          <a:custGeom>
            <a:avLst/>
            <a:gdLst/>
            <a:ahLst/>
            <a:cxnLst/>
            <a:rect l="l" t="t" r="r" b="b"/>
            <a:pathLst>
              <a:path w="1565942" h="1610223">
                <a:moveTo>
                  <a:pt x="0" y="0"/>
                </a:moveTo>
                <a:lnTo>
                  <a:pt x="1565942" y="0"/>
                </a:lnTo>
                <a:lnTo>
                  <a:pt x="1565942" y="1610223"/>
                </a:lnTo>
                <a:lnTo>
                  <a:pt x="0" y="16102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6" name="Freeform 16"/>
          <p:cNvSpPr/>
          <p:nvPr/>
        </p:nvSpPr>
        <p:spPr>
          <a:xfrm>
            <a:off x="5615695" y="-936156"/>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7" name="Freeform 17"/>
          <p:cNvSpPr/>
          <p:nvPr/>
        </p:nvSpPr>
        <p:spPr>
          <a:xfrm>
            <a:off x="16464487" y="9504029"/>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8" name="Freeform 18"/>
          <p:cNvSpPr/>
          <p:nvPr/>
        </p:nvSpPr>
        <p:spPr>
          <a:xfrm rot="5400000">
            <a:off x="10861049" y="9350712"/>
            <a:ext cx="1565942" cy="1872576"/>
          </a:xfrm>
          <a:custGeom>
            <a:avLst/>
            <a:gdLst/>
            <a:ahLst/>
            <a:cxnLst/>
            <a:rect l="l" t="t" r="r" b="b"/>
            <a:pathLst>
              <a:path w="1565942" h="1872576">
                <a:moveTo>
                  <a:pt x="0" y="0"/>
                </a:moveTo>
                <a:lnTo>
                  <a:pt x="1565943" y="0"/>
                </a:lnTo>
                <a:lnTo>
                  <a:pt x="1565943" y="1872576"/>
                </a:lnTo>
                <a:lnTo>
                  <a:pt x="0" y="18725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9" name="Freeform 19"/>
          <p:cNvSpPr/>
          <p:nvPr/>
        </p:nvSpPr>
        <p:spPr>
          <a:xfrm rot="-5400000">
            <a:off x="12805136" y="9481888"/>
            <a:ext cx="1565942" cy="1610223"/>
          </a:xfrm>
          <a:custGeom>
            <a:avLst/>
            <a:gdLst/>
            <a:ahLst/>
            <a:cxnLst/>
            <a:rect l="l" t="t" r="r" b="b"/>
            <a:pathLst>
              <a:path w="1565942" h="1610223">
                <a:moveTo>
                  <a:pt x="0" y="0"/>
                </a:moveTo>
                <a:lnTo>
                  <a:pt x="1565942" y="0"/>
                </a:lnTo>
                <a:lnTo>
                  <a:pt x="1565942" y="1610224"/>
                </a:lnTo>
                <a:lnTo>
                  <a:pt x="0" y="16102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20" name="Freeform 20"/>
          <p:cNvSpPr/>
          <p:nvPr/>
        </p:nvSpPr>
        <p:spPr>
          <a:xfrm>
            <a:off x="14595905" y="9504029"/>
            <a:ext cx="1665896" cy="1565942"/>
          </a:xfrm>
          <a:custGeom>
            <a:avLst/>
            <a:gdLst/>
            <a:ahLst/>
            <a:cxnLst/>
            <a:rect l="l" t="t" r="r" b="b"/>
            <a:pathLst>
              <a:path w="1665896" h="1565942">
                <a:moveTo>
                  <a:pt x="0" y="0"/>
                </a:moveTo>
                <a:lnTo>
                  <a:pt x="1665895" y="0"/>
                </a:lnTo>
                <a:lnTo>
                  <a:pt x="1665895" y="1565942"/>
                </a:lnTo>
                <a:lnTo>
                  <a:pt x="0" y="15659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1" name="Freeform 21"/>
          <p:cNvSpPr/>
          <p:nvPr/>
        </p:nvSpPr>
        <p:spPr>
          <a:xfrm>
            <a:off x="5955800" y="7369497"/>
            <a:ext cx="587187" cy="798894"/>
          </a:xfrm>
          <a:custGeom>
            <a:avLst/>
            <a:gdLst/>
            <a:ahLst/>
            <a:cxnLst/>
            <a:rect l="l" t="t" r="r" b="b"/>
            <a:pathLst>
              <a:path w="587187" h="798894">
                <a:moveTo>
                  <a:pt x="0" y="0"/>
                </a:moveTo>
                <a:lnTo>
                  <a:pt x="587187" y="0"/>
                </a:lnTo>
                <a:lnTo>
                  <a:pt x="587187" y="798894"/>
                </a:lnTo>
                <a:lnTo>
                  <a:pt x="0" y="79889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22" name="Freeform 22"/>
          <p:cNvSpPr/>
          <p:nvPr/>
        </p:nvSpPr>
        <p:spPr>
          <a:xfrm>
            <a:off x="11782975" y="7369497"/>
            <a:ext cx="587187" cy="798894"/>
          </a:xfrm>
          <a:custGeom>
            <a:avLst/>
            <a:gdLst/>
            <a:ahLst/>
            <a:cxnLst/>
            <a:rect l="l" t="t" r="r" b="b"/>
            <a:pathLst>
              <a:path w="587187" h="798894">
                <a:moveTo>
                  <a:pt x="0" y="0"/>
                </a:moveTo>
                <a:lnTo>
                  <a:pt x="587186" y="0"/>
                </a:lnTo>
                <a:lnTo>
                  <a:pt x="587186" y="798894"/>
                </a:lnTo>
                <a:lnTo>
                  <a:pt x="0" y="79889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23" name="Freeform 23"/>
          <p:cNvSpPr/>
          <p:nvPr/>
        </p:nvSpPr>
        <p:spPr>
          <a:xfrm>
            <a:off x="-2057554" y="4134101"/>
            <a:ext cx="2682787" cy="2018797"/>
          </a:xfrm>
          <a:custGeom>
            <a:avLst/>
            <a:gdLst/>
            <a:ahLst/>
            <a:cxnLst/>
            <a:rect l="l" t="t" r="r" b="b"/>
            <a:pathLst>
              <a:path w="2682787" h="2018797">
                <a:moveTo>
                  <a:pt x="0" y="0"/>
                </a:moveTo>
                <a:lnTo>
                  <a:pt x="2682787" y="0"/>
                </a:lnTo>
                <a:lnTo>
                  <a:pt x="2682787" y="2018798"/>
                </a:lnTo>
                <a:lnTo>
                  <a:pt x="0" y="201879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24" name="TextBox 24"/>
          <p:cNvSpPr txBox="1"/>
          <p:nvPr/>
        </p:nvSpPr>
        <p:spPr>
          <a:xfrm>
            <a:off x="1164167" y="1906657"/>
            <a:ext cx="5929334" cy="1463674"/>
          </a:xfrm>
          <a:prstGeom prst="rect">
            <a:avLst/>
          </a:prstGeom>
        </p:spPr>
        <p:txBody>
          <a:bodyPr lIns="0" tIns="0" rIns="0" bIns="0" rtlCol="0" anchor="t">
            <a:spAutoFit/>
          </a:bodyPr>
          <a:lstStyle/>
          <a:p>
            <a:pPr algn="l">
              <a:lnSpc>
                <a:spcPts val="11200"/>
              </a:lnSpc>
            </a:pPr>
            <a:r>
              <a:rPr lang="en-US" sz="8000">
                <a:solidFill>
                  <a:srgbClr val="F8F5F1"/>
                </a:solidFill>
                <a:latin typeface="Bryndan Write"/>
              </a:rPr>
              <a:t>Our Team</a:t>
            </a:r>
          </a:p>
        </p:txBody>
      </p:sp>
      <p:sp>
        <p:nvSpPr>
          <p:cNvPr id="25" name="TextBox 25"/>
          <p:cNvSpPr txBox="1"/>
          <p:nvPr/>
        </p:nvSpPr>
        <p:spPr>
          <a:xfrm>
            <a:off x="1028700" y="8531225"/>
            <a:ext cx="4655509" cy="727075"/>
          </a:xfrm>
          <a:prstGeom prst="rect">
            <a:avLst/>
          </a:prstGeom>
        </p:spPr>
        <p:txBody>
          <a:bodyPr lIns="0" tIns="0" rIns="0" bIns="0" rtlCol="0" anchor="t">
            <a:spAutoFit/>
          </a:bodyPr>
          <a:lstStyle/>
          <a:p>
            <a:pPr algn="ctr">
              <a:lnSpc>
                <a:spcPts val="5599"/>
              </a:lnSpc>
            </a:pPr>
            <a:r>
              <a:rPr lang="en-US" sz="3999">
                <a:solidFill>
                  <a:srgbClr val="F8F5F1"/>
                </a:solidFill>
                <a:latin typeface="Bryndan Write"/>
              </a:rPr>
              <a:t>Compassionate</a:t>
            </a:r>
          </a:p>
        </p:txBody>
      </p:sp>
      <p:sp>
        <p:nvSpPr>
          <p:cNvPr id="26" name="TextBox 26"/>
          <p:cNvSpPr txBox="1"/>
          <p:nvPr/>
        </p:nvSpPr>
        <p:spPr>
          <a:xfrm>
            <a:off x="6816245" y="8531225"/>
            <a:ext cx="4655509" cy="727075"/>
          </a:xfrm>
          <a:prstGeom prst="rect">
            <a:avLst/>
          </a:prstGeom>
        </p:spPr>
        <p:txBody>
          <a:bodyPr lIns="0" tIns="0" rIns="0" bIns="0" rtlCol="0" anchor="t">
            <a:spAutoFit/>
          </a:bodyPr>
          <a:lstStyle/>
          <a:p>
            <a:pPr algn="ctr">
              <a:lnSpc>
                <a:spcPts val="5599"/>
              </a:lnSpc>
            </a:pPr>
            <a:r>
              <a:rPr lang="en-US" sz="3999">
                <a:solidFill>
                  <a:srgbClr val="F8F5F1"/>
                </a:solidFill>
                <a:latin typeface="Bryndan Write"/>
              </a:rPr>
              <a:t>Professional</a:t>
            </a:r>
          </a:p>
        </p:txBody>
      </p:sp>
      <p:sp>
        <p:nvSpPr>
          <p:cNvPr id="27" name="TextBox 27"/>
          <p:cNvSpPr txBox="1"/>
          <p:nvPr/>
        </p:nvSpPr>
        <p:spPr>
          <a:xfrm>
            <a:off x="12720734" y="8464666"/>
            <a:ext cx="4655509" cy="727075"/>
          </a:xfrm>
          <a:prstGeom prst="rect">
            <a:avLst/>
          </a:prstGeom>
        </p:spPr>
        <p:txBody>
          <a:bodyPr lIns="0" tIns="0" rIns="0" bIns="0" rtlCol="0" anchor="t">
            <a:spAutoFit/>
          </a:bodyPr>
          <a:lstStyle/>
          <a:p>
            <a:pPr algn="ctr">
              <a:lnSpc>
                <a:spcPts val="5599"/>
              </a:lnSpc>
            </a:pPr>
            <a:r>
              <a:rPr lang="en-US" sz="3999">
                <a:solidFill>
                  <a:srgbClr val="F8F5F1"/>
                </a:solidFill>
                <a:latin typeface="Bryndan Write"/>
              </a:rPr>
              <a:t>Discipline</a:t>
            </a:r>
          </a:p>
        </p:txBody>
      </p:sp>
      <p:sp>
        <p:nvSpPr>
          <p:cNvPr id="28" name="TextBox 28"/>
          <p:cNvSpPr txBox="1"/>
          <p:nvPr/>
        </p:nvSpPr>
        <p:spPr>
          <a:xfrm>
            <a:off x="1151944" y="4240504"/>
            <a:ext cx="5486975" cy="3521074"/>
          </a:xfrm>
          <a:prstGeom prst="rect">
            <a:avLst/>
          </a:prstGeom>
        </p:spPr>
        <p:txBody>
          <a:bodyPr lIns="0" tIns="0" rIns="0" bIns="0" rtlCol="0" anchor="t">
            <a:spAutoFit/>
          </a:bodyPr>
          <a:lstStyle/>
          <a:p>
            <a:pPr algn="l">
              <a:lnSpc>
                <a:spcPts val="7000"/>
              </a:lnSpc>
            </a:pPr>
            <a:r>
              <a:rPr lang="en-US" sz="5000">
                <a:solidFill>
                  <a:srgbClr val="FEB186"/>
                </a:solidFill>
                <a:latin typeface="Hangyaboly"/>
              </a:rPr>
              <a:t>Principal</a:t>
            </a:r>
          </a:p>
          <a:p>
            <a:pPr algn="l">
              <a:lnSpc>
                <a:spcPts val="7000"/>
              </a:lnSpc>
            </a:pPr>
            <a:r>
              <a:rPr lang="en-US" sz="5000">
                <a:solidFill>
                  <a:srgbClr val="FEB186"/>
                </a:solidFill>
                <a:latin typeface="Hangyaboly"/>
              </a:rPr>
              <a:t>Vice-principal</a:t>
            </a:r>
          </a:p>
          <a:p>
            <a:pPr algn="l">
              <a:lnSpc>
                <a:spcPts val="7000"/>
              </a:lnSpc>
            </a:pPr>
            <a:r>
              <a:rPr lang="en-US" sz="5000">
                <a:solidFill>
                  <a:srgbClr val="FEB186"/>
                </a:solidFill>
                <a:latin typeface="Hangyaboly"/>
              </a:rPr>
              <a:t>Teachers</a:t>
            </a:r>
          </a:p>
          <a:p>
            <a:pPr algn="l">
              <a:lnSpc>
                <a:spcPts val="7000"/>
              </a:lnSpc>
            </a:pPr>
            <a:r>
              <a:rPr lang="en-US" sz="5000">
                <a:solidFill>
                  <a:srgbClr val="FEB186"/>
                </a:solidFill>
                <a:latin typeface="Hangyaboly"/>
              </a:rPr>
              <a:t>Education Assistants</a:t>
            </a:r>
          </a:p>
        </p:txBody>
      </p:sp>
      <p:sp>
        <p:nvSpPr>
          <p:cNvPr id="29" name="TextBox 29"/>
          <p:cNvSpPr txBox="1"/>
          <p:nvPr/>
        </p:nvSpPr>
        <p:spPr>
          <a:xfrm>
            <a:off x="9561513" y="4315148"/>
            <a:ext cx="5486975" cy="2635249"/>
          </a:xfrm>
          <a:prstGeom prst="rect">
            <a:avLst/>
          </a:prstGeom>
        </p:spPr>
        <p:txBody>
          <a:bodyPr lIns="0" tIns="0" rIns="0" bIns="0" rtlCol="0" anchor="t">
            <a:spAutoFit/>
          </a:bodyPr>
          <a:lstStyle/>
          <a:p>
            <a:pPr algn="l">
              <a:lnSpc>
                <a:spcPts val="7000"/>
              </a:lnSpc>
            </a:pPr>
            <a:r>
              <a:rPr lang="en-US" sz="5000">
                <a:solidFill>
                  <a:srgbClr val="FEB186"/>
                </a:solidFill>
                <a:latin typeface="Hangyaboly"/>
              </a:rPr>
              <a:t>Volunteers</a:t>
            </a:r>
          </a:p>
          <a:p>
            <a:pPr algn="l">
              <a:lnSpc>
                <a:spcPts val="7000"/>
              </a:lnSpc>
            </a:pPr>
            <a:r>
              <a:rPr lang="en-US" sz="5000">
                <a:solidFill>
                  <a:srgbClr val="FEB186"/>
                </a:solidFill>
                <a:latin typeface="Hangyaboly"/>
              </a:rPr>
              <a:t>Parents</a:t>
            </a:r>
          </a:p>
          <a:p>
            <a:pPr algn="l">
              <a:lnSpc>
                <a:spcPts val="7000"/>
              </a:lnSpc>
            </a:pPr>
            <a:r>
              <a:rPr lang="en-US" sz="5000">
                <a:solidFill>
                  <a:srgbClr val="FEB186"/>
                </a:solidFill>
                <a:latin typeface="Hangyaboly"/>
              </a:rPr>
              <a:t>Students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TextBox 2"/>
          <p:cNvSpPr txBox="1"/>
          <p:nvPr/>
        </p:nvSpPr>
        <p:spPr>
          <a:xfrm>
            <a:off x="793695" y="2132115"/>
            <a:ext cx="15190347" cy="1463674"/>
          </a:xfrm>
          <a:prstGeom prst="rect">
            <a:avLst/>
          </a:prstGeom>
        </p:spPr>
        <p:txBody>
          <a:bodyPr lIns="0" tIns="0" rIns="0" bIns="0" rtlCol="0" anchor="t">
            <a:spAutoFit/>
          </a:bodyPr>
          <a:lstStyle/>
          <a:p>
            <a:pPr algn="l">
              <a:lnSpc>
                <a:spcPts val="11200"/>
              </a:lnSpc>
            </a:pPr>
            <a:r>
              <a:rPr lang="en-US" sz="8000">
                <a:solidFill>
                  <a:srgbClr val="D2D666"/>
                </a:solidFill>
                <a:latin typeface="Bryndan Write"/>
              </a:rPr>
              <a:t>Curriculum &amp; Teaching Practice</a:t>
            </a:r>
          </a:p>
        </p:txBody>
      </p:sp>
      <p:sp>
        <p:nvSpPr>
          <p:cNvPr id="3" name="TextBox 3"/>
          <p:cNvSpPr txBox="1"/>
          <p:nvPr/>
        </p:nvSpPr>
        <p:spPr>
          <a:xfrm>
            <a:off x="1818356" y="3841184"/>
            <a:ext cx="13901125" cy="4762500"/>
          </a:xfrm>
          <a:prstGeom prst="rect">
            <a:avLst/>
          </a:prstGeom>
        </p:spPr>
        <p:txBody>
          <a:bodyPr lIns="0" tIns="0" rIns="0" bIns="0" rtlCol="0" anchor="t">
            <a:spAutoFit/>
          </a:bodyPr>
          <a:lstStyle/>
          <a:p>
            <a:pPr algn="l">
              <a:lnSpc>
                <a:spcPts val="6299"/>
              </a:lnSpc>
            </a:pPr>
            <a:r>
              <a:rPr lang="en-US" sz="4500">
                <a:solidFill>
                  <a:srgbClr val="FF914D"/>
                </a:solidFill>
                <a:latin typeface="Hangyaboly"/>
              </a:rPr>
              <a:t>We offer a comprehensive range of language classes tailored to different proficiency levels, from beginner to advanced. Our curriculum follows the guidelines set by the Alberta Education for teaching Chinese as a second language. We utilize various textbooks and materials suited to these guidelines and to the characteristics of our students.</a:t>
            </a:r>
          </a:p>
        </p:txBody>
      </p:sp>
      <p:sp>
        <p:nvSpPr>
          <p:cNvPr id="4" name="Freeform 4"/>
          <p:cNvSpPr/>
          <p:nvPr/>
        </p:nvSpPr>
        <p:spPr>
          <a:xfrm flipV="1">
            <a:off x="0" y="7934816"/>
            <a:ext cx="2123361" cy="2326971"/>
          </a:xfrm>
          <a:custGeom>
            <a:avLst/>
            <a:gdLst/>
            <a:ahLst/>
            <a:cxnLst/>
            <a:rect l="l" t="t" r="r" b="b"/>
            <a:pathLst>
              <a:path w="2123361" h="2326971">
                <a:moveTo>
                  <a:pt x="0" y="2326972"/>
                </a:moveTo>
                <a:lnTo>
                  <a:pt x="2123361" y="2326972"/>
                </a:lnTo>
                <a:lnTo>
                  <a:pt x="2123361" y="0"/>
                </a:lnTo>
                <a:lnTo>
                  <a:pt x="0" y="0"/>
                </a:lnTo>
                <a:lnTo>
                  <a:pt x="0" y="232697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5" name="Freeform 5"/>
          <p:cNvSpPr/>
          <p:nvPr/>
        </p:nvSpPr>
        <p:spPr>
          <a:xfrm>
            <a:off x="1339428" y="230490"/>
            <a:ext cx="7740218" cy="1596420"/>
          </a:xfrm>
          <a:custGeom>
            <a:avLst/>
            <a:gdLst/>
            <a:ahLst/>
            <a:cxnLst/>
            <a:rect l="l" t="t" r="r" b="b"/>
            <a:pathLst>
              <a:path w="7740218" h="1596420">
                <a:moveTo>
                  <a:pt x="0" y="0"/>
                </a:moveTo>
                <a:lnTo>
                  <a:pt x="7740219" y="0"/>
                </a:lnTo>
                <a:lnTo>
                  <a:pt x="7740219" y="1596420"/>
                </a:lnTo>
                <a:lnTo>
                  <a:pt x="0" y="1596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6" name="TextBox 6"/>
          <p:cNvSpPr txBox="1"/>
          <p:nvPr/>
        </p:nvSpPr>
        <p:spPr>
          <a:xfrm>
            <a:off x="1206519" y="660400"/>
            <a:ext cx="8006038" cy="669925"/>
          </a:xfrm>
          <a:prstGeom prst="rect">
            <a:avLst/>
          </a:prstGeom>
        </p:spPr>
        <p:txBody>
          <a:bodyPr lIns="0" tIns="0" rIns="0" bIns="0" rtlCol="0" anchor="t">
            <a:spAutoFit/>
          </a:bodyPr>
          <a:lstStyle/>
          <a:p>
            <a:pPr algn="ctr">
              <a:lnSpc>
                <a:spcPts val="5599"/>
              </a:lnSpc>
            </a:pPr>
            <a:r>
              <a:rPr lang="en-US" sz="3999">
                <a:solidFill>
                  <a:srgbClr val="F8F5F1"/>
                </a:solidFill>
                <a:latin typeface="Hangyaboly"/>
              </a:rPr>
              <a:t>Excellence in teaching and learning</a:t>
            </a:r>
          </a:p>
        </p:txBody>
      </p:sp>
      <p:sp>
        <p:nvSpPr>
          <p:cNvPr id="7" name="Freeform 7"/>
          <p:cNvSpPr/>
          <p:nvPr/>
        </p:nvSpPr>
        <p:spPr>
          <a:xfrm flipH="1">
            <a:off x="16673705" y="7927651"/>
            <a:ext cx="3228590" cy="3273602"/>
          </a:xfrm>
          <a:custGeom>
            <a:avLst/>
            <a:gdLst/>
            <a:ahLst/>
            <a:cxnLst/>
            <a:rect l="l" t="t" r="r" b="b"/>
            <a:pathLst>
              <a:path w="3228590" h="3273602">
                <a:moveTo>
                  <a:pt x="3228590" y="0"/>
                </a:moveTo>
                <a:lnTo>
                  <a:pt x="0" y="0"/>
                </a:lnTo>
                <a:lnTo>
                  <a:pt x="0" y="3273602"/>
                </a:lnTo>
                <a:lnTo>
                  <a:pt x="3228590" y="3273602"/>
                </a:lnTo>
                <a:lnTo>
                  <a:pt x="322859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8" name="Freeform 8"/>
          <p:cNvSpPr/>
          <p:nvPr/>
        </p:nvSpPr>
        <p:spPr>
          <a:xfrm>
            <a:off x="16829685" y="-782971"/>
            <a:ext cx="1458315" cy="1517102"/>
          </a:xfrm>
          <a:custGeom>
            <a:avLst/>
            <a:gdLst/>
            <a:ahLst/>
            <a:cxnLst/>
            <a:rect l="l" t="t" r="r" b="b"/>
            <a:pathLst>
              <a:path w="1458315" h="1517102">
                <a:moveTo>
                  <a:pt x="0" y="0"/>
                </a:moveTo>
                <a:lnTo>
                  <a:pt x="1458315" y="0"/>
                </a:lnTo>
                <a:lnTo>
                  <a:pt x="1458315" y="1517102"/>
                </a:lnTo>
                <a:lnTo>
                  <a:pt x="0" y="15171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9" name="Freeform 9"/>
          <p:cNvSpPr/>
          <p:nvPr/>
        </p:nvSpPr>
        <p:spPr>
          <a:xfrm>
            <a:off x="13008788" y="-782971"/>
            <a:ext cx="1823513" cy="1565942"/>
          </a:xfrm>
          <a:custGeom>
            <a:avLst/>
            <a:gdLst/>
            <a:ahLst/>
            <a:cxnLst/>
            <a:rect l="l" t="t" r="r" b="b"/>
            <a:pathLst>
              <a:path w="1823513" h="1565942">
                <a:moveTo>
                  <a:pt x="0" y="0"/>
                </a:moveTo>
                <a:lnTo>
                  <a:pt x="1823514" y="0"/>
                </a:lnTo>
                <a:lnTo>
                  <a:pt x="1823514" y="1565942"/>
                </a:lnTo>
                <a:lnTo>
                  <a:pt x="0" y="15659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0" name="Freeform 10"/>
          <p:cNvSpPr/>
          <p:nvPr/>
        </p:nvSpPr>
        <p:spPr>
          <a:xfrm rot="-5400000">
            <a:off x="9349437" y="-805112"/>
            <a:ext cx="1565942" cy="1610223"/>
          </a:xfrm>
          <a:custGeom>
            <a:avLst/>
            <a:gdLst/>
            <a:ahLst/>
            <a:cxnLst/>
            <a:rect l="l" t="t" r="r" b="b"/>
            <a:pathLst>
              <a:path w="1565942" h="1610223">
                <a:moveTo>
                  <a:pt x="0" y="0"/>
                </a:moveTo>
                <a:lnTo>
                  <a:pt x="1565942" y="0"/>
                </a:lnTo>
                <a:lnTo>
                  <a:pt x="1565942" y="1610224"/>
                </a:lnTo>
                <a:lnTo>
                  <a:pt x="0" y="16102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1" name="Freeform 11"/>
          <p:cNvSpPr/>
          <p:nvPr/>
        </p:nvSpPr>
        <p:spPr>
          <a:xfrm>
            <a:off x="11140206" y="-782971"/>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2" name="Freeform 12"/>
          <p:cNvSpPr/>
          <p:nvPr/>
        </p:nvSpPr>
        <p:spPr>
          <a:xfrm>
            <a:off x="15034988" y="-782971"/>
            <a:ext cx="1544410" cy="1565942"/>
          </a:xfrm>
          <a:custGeom>
            <a:avLst/>
            <a:gdLst/>
            <a:ahLst/>
            <a:cxnLst/>
            <a:rect l="l" t="t" r="r" b="b"/>
            <a:pathLst>
              <a:path w="1544410" h="1565942">
                <a:moveTo>
                  <a:pt x="0" y="0"/>
                </a:moveTo>
                <a:lnTo>
                  <a:pt x="1544410" y="0"/>
                </a:lnTo>
                <a:lnTo>
                  <a:pt x="1544410" y="1565942"/>
                </a:lnTo>
                <a:lnTo>
                  <a:pt x="0" y="15659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3" name="Freeform 13"/>
          <p:cNvSpPr/>
          <p:nvPr/>
        </p:nvSpPr>
        <p:spPr>
          <a:xfrm>
            <a:off x="9791410" y="9478817"/>
            <a:ext cx="1458315" cy="1517102"/>
          </a:xfrm>
          <a:custGeom>
            <a:avLst/>
            <a:gdLst/>
            <a:ahLst/>
            <a:cxnLst/>
            <a:rect l="l" t="t" r="r" b="b"/>
            <a:pathLst>
              <a:path w="1458315" h="1517102">
                <a:moveTo>
                  <a:pt x="0" y="0"/>
                </a:moveTo>
                <a:lnTo>
                  <a:pt x="1458315" y="0"/>
                </a:lnTo>
                <a:lnTo>
                  <a:pt x="1458315" y="1517102"/>
                </a:lnTo>
                <a:lnTo>
                  <a:pt x="0" y="15171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4" name="Freeform 14"/>
          <p:cNvSpPr/>
          <p:nvPr/>
        </p:nvSpPr>
        <p:spPr>
          <a:xfrm>
            <a:off x="5970514" y="9478817"/>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5" name="Freeform 15"/>
          <p:cNvSpPr/>
          <p:nvPr/>
        </p:nvSpPr>
        <p:spPr>
          <a:xfrm rot="-5400000">
            <a:off x="2311162" y="9456676"/>
            <a:ext cx="1565942" cy="1610223"/>
          </a:xfrm>
          <a:custGeom>
            <a:avLst/>
            <a:gdLst/>
            <a:ahLst/>
            <a:cxnLst/>
            <a:rect l="l" t="t" r="r" b="b"/>
            <a:pathLst>
              <a:path w="1565942" h="1610223">
                <a:moveTo>
                  <a:pt x="0" y="0"/>
                </a:moveTo>
                <a:lnTo>
                  <a:pt x="1565943" y="0"/>
                </a:lnTo>
                <a:lnTo>
                  <a:pt x="1565943" y="1610223"/>
                </a:lnTo>
                <a:lnTo>
                  <a:pt x="0" y="16102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6" name="Freeform 16"/>
          <p:cNvSpPr/>
          <p:nvPr/>
        </p:nvSpPr>
        <p:spPr>
          <a:xfrm>
            <a:off x="4101931" y="9478817"/>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7" name="Freeform 17"/>
          <p:cNvSpPr/>
          <p:nvPr/>
        </p:nvSpPr>
        <p:spPr>
          <a:xfrm>
            <a:off x="7996713" y="9478817"/>
            <a:ext cx="1544410" cy="1565942"/>
          </a:xfrm>
          <a:custGeom>
            <a:avLst/>
            <a:gdLst/>
            <a:ahLst/>
            <a:cxnLst/>
            <a:rect l="l" t="t" r="r" b="b"/>
            <a:pathLst>
              <a:path w="1544410" h="1565942">
                <a:moveTo>
                  <a:pt x="0" y="0"/>
                </a:moveTo>
                <a:lnTo>
                  <a:pt x="1544411" y="0"/>
                </a:lnTo>
                <a:lnTo>
                  <a:pt x="1544411" y="1565942"/>
                </a:lnTo>
                <a:lnTo>
                  <a:pt x="0" y="15659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8" name="Freeform 18"/>
          <p:cNvSpPr/>
          <p:nvPr/>
        </p:nvSpPr>
        <p:spPr>
          <a:xfrm>
            <a:off x="11434432" y="9478817"/>
            <a:ext cx="1844501" cy="1517102"/>
          </a:xfrm>
          <a:custGeom>
            <a:avLst/>
            <a:gdLst/>
            <a:ahLst/>
            <a:cxnLst/>
            <a:rect l="l" t="t" r="r" b="b"/>
            <a:pathLst>
              <a:path w="1844501" h="1517102">
                <a:moveTo>
                  <a:pt x="0" y="0"/>
                </a:moveTo>
                <a:lnTo>
                  <a:pt x="1844502" y="0"/>
                </a:lnTo>
                <a:lnTo>
                  <a:pt x="1844502" y="1517102"/>
                </a:lnTo>
                <a:lnTo>
                  <a:pt x="0" y="151710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9" name="Freeform 19"/>
          <p:cNvSpPr/>
          <p:nvPr/>
        </p:nvSpPr>
        <p:spPr>
          <a:xfrm rot="2700000">
            <a:off x="-577675" y="-154532"/>
            <a:ext cx="1823513" cy="1565942"/>
          </a:xfrm>
          <a:custGeom>
            <a:avLst/>
            <a:gdLst/>
            <a:ahLst/>
            <a:cxnLst/>
            <a:rect l="l" t="t" r="r" b="b"/>
            <a:pathLst>
              <a:path w="1823513" h="1565942">
                <a:moveTo>
                  <a:pt x="0" y="0"/>
                </a:moveTo>
                <a:lnTo>
                  <a:pt x="1823514" y="0"/>
                </a:lnTo>
                <a:lnTo>
                  <a:pt x="1823514" y="1565942"/>
                </a:lnTo>
                <a:lnTo>
                  <a:pt x="0" y="156594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674444" y="1233273"/>
            <a:ext cx="10497136" cy="1832923"/>
            <a:chOff x="0" y="0"/>
            <a:chExt cx="3782106" cy="660400"/>
          </a:xfrm>
        </p:grpSpPr>
        <p:sp>
          <p:nvSpPr>
            <p:cNvPr id="3" name="Freeform 3"/>
            <p:cNvSpPr/>
            <p:nvPr/>
          </p:nvSpPr>
          <p:spPr>
            <a:xfrm>
              <a:off x="0" y="0"/>
              <a:ext cx="3782106" cy="660400"/>
            </a:xfrm>
            <a:custGeom>
              <a:avLst/>
              <a:gdLst/>
              <a:ahLst/>
              <a:cxnLst/>
              <a:rect l="l" t="t" r="r" b="b"/>
              <a:pathLst>
                <a:path w="3782106" h="660400">
                  <a:moveTo>
                    <a:pt x="3657645" y="660400"/>
                  </a:moveTo>
                  <a:lnTo>
                    <a:pt x="124460" y="660400"/>
                  </a:lnTo>
                  <a:cubicBezTo>
                    <a:pt x="55880" y="660400"/>
                    <a:pt x="0" y="604520"/>
                    <a:pt x="0" y="535940"/>
                  </a:cubicBezTo>
                  <a:lnTo>
                    <a:pt x="0" y="124460"/>
                  </a:lnTo>
                  <a:cubicBezTo>
                    <a:pt x="0" y="55880"/>
                    <a:pt x="55880" y="0"/>
                    <a:pt x="124460" y="0"/>
                  </a:cubicBezTo>
                  <a:lnTo>
                    <a:pt x="3657646" y="0"/>
                  </a:lnTo>
                  <a:cubicBezTo>
                    <a:pt x="3726226" y="0"/>
                    <a:pt x="3782106" y="55880"/>
                    <a:pt x="3782106" y="124460"/>
                  </a:cubicBezTo>
                  <a:lnTo>
                    <a:pt x="3782106" y="535940"/>
                  </a:lnTo>
                  <a:cubicBezTo>
                    <a:pt x="3782106" y="604520"/>
                    <a:pt x="3726226" y="660400"/>
                    <a:pt x="3657646" y="660400"/>
                  </a:cubicBezTo>
                  <a:close/>
                </a:path>
              </a:pathLst>
            </a:custGeom>
            <a:solidFill>
              <a:srgbClr val="D2D666"/>
            </a:solidFill>
          </p:spPr>
          <p:txBody>
            <a:bodyPr/>
            <a:lstStyle/>
            <a:p>
              <a:endParaRPr lang="en-CA"/>
            </a:p>
          </p:txBody>
        </p:sp>
      </p:grpSp>
      <p:sp>
        <p:nvSpPr>
          <p:cNvPr id="4" name="Freeform 4"/>
          <p:cNvSpPr/>
          <p:nvPr/>
        </p:nvSpPr>
        <p:spPr>
          <a:xfrm>
            <a:off x="15381908" y="-683735"/>
            <a:ext cx="1458315" cy="1517102"/>
          </a:xfrm>
          <a:custGeom>
            <a:avLst/>
            <a:gdLst/>
            <a:ahLst/>
            <a:cxnLst/>
            <a:rect l="l" t="t" r="r" b="b"/>
            <a:pathLst>
              <a:path w="1458315" h="1517102">
                <a:moveTo>
                  <a:pt x="0" y="0"/>
                </a:moveTo>
                <a:lnTo>
                  <a:pt x="1458315" y="0"/>
                </a:lnTo>
                <a:lnTo>
                  <a:pt x="1458315" y="1517102"/>
                </a:lnTo>
                <a:lnTo>
                  <a:pt x="0" y="15171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5" name="Freeform 5"/>
          <p:cNvSpPr/>
          <p:nvPr/>
        </p:nvSpPr>
        <p:spPr>
          <a:xfrm>
            <a:off x="11561012" y="-683735"/>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6" name="Freeform 6"/>
          <p:cNvSpPr/>
          <p:nvPr/>
        </p:nvSpPr>
        <p:spPr>
          <a:xfrm rot="-5400000">
            <a:off x="7901660" y="-705876"/>
            <a:ext cx="1565942" cy="1610223"/>
          </a:xfrm>
          <a:custGeom>
            <a:avLst/>
            <a:gdLst/>
            <a:ahLst/>
            <a:cxnLst/>
            <a:rect l="l" t="t" r="r" b="b"/>
            <a:pathLst>
              <a:path w="1565942" h="1610223">
                <a:moveTo>
                  <a:pt x="0" y="0"/>
                </a:moveTo>
                <a:lnTo>
                  <a:pt x="1565943" y="0"/>
                </a:lnTo>
                <a:lnTo>
                  <a:pt x="1565943" y="1610223"/>
                </a:lnTo>
                <a:lnTo>
                  <a:pt x="0" y="16102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7" name="Freeform 7"/>
          <p:cNvSpPr/>
          <p:nvPr/>
        </p:nvSpPr>
        <p:spPr>
          <a:xfrm>
            <a:off x="9692429" y="-683735"/>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8" name="Freeform 8"/>
          <p:cNvSpPr/>
          <p:nvPr/>
        </p:nvSpPr>
        <p:spPr>
          <a:xfrm>
            <a:off x="13587211" y="-683735"/>
            <a:ext cx="1544410" cy="1565942"/>
          </a:xfrm>
          <a:custGeom>
            <a:avLst/>
            <a:gdLst/>
            <a:ahLst/>
            <a:cxnLst/>
            <a:rect l="l" t="t" r="r" b="b"/>
            <a:pathLst>
              <a:path w="1544410" h="1565942">
                <a:moveTo>
                  <a:pt x="0" y="0"/>
                </a:moveTo>
                <a:lnTo>
                  <a:pt x="1544411" y="0"/>
                </a:lnTo>
                <a:lnTo>
                  <a:pt x="1544411" y="1565942"/>
                </a:lnTo>
                <a:lnTo>
                  <a:pt x="0" y="15659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9" name="Freeform 9"/>
          <p:cNvSpPr/>
          <p:nvPr/>
        </p:nvSpPr>
        <p:spPr>
          <a:xfrm flipH="1">
            <a:off x="17027471" y="-1000318"/>
            <a:ext cx="6059340" cy="6143818"/>
          </a:xfrm>
          <a:custGeom>
            <a:avLst/>
            <a:gdLst/>
            <a:ahLst/>
            <a:cxnLst/>
            <a:rect l="l" t="t" r="r" b="b"/>
            <a:pathLst>
              <a:path w="6059340" h="6143818">
                <a:moveTo>
                  <a:pt x="6059340" y="0"/>
                </a:moveTo>
                <a:lnTo>
                  <a:pt x="0" y="0"/>
                </a:lnTo>
                <a:lnTo>
                  <a:pt x="0" y="6143818"/>
                </a:lnTo>
                <a:lnTo>
                  <a:pt x="6059340" y="6143818"/>
                </a:lnTo>
                <a:lnTo>
                  <a:pt x="605934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0" name="Freeform 10"/>
          <p:cNvSpPr/>
          <p:nvPr/>
        </p:nvSpPr>
        <p:spPr>
          <a:xfrm flipH="1">
            <a:off x="-802293" y="8442337"/>
            <a:ext cx="2953473" cy="2994650"/>
          </a:xfrm>
          <a:custGeom>
            <a:avLst/>
            <a:gdLst/>
            <a:ahLst/>
            <a:cxnLst/>
            <a:rect l="l" t="t" r="r" b="b"/>
            <a:pathLst>
              <a:path w="2953473" h="2994650">
                <a:moveTo>
                  <a:pt x="2953473" y="0"/>
                </a:moveTo>
                <a:lnTo>
                  <a:pt x="0" y="0"/>
                </a:lnTo>
                <a:lnTo>
                  <a:pt x="0" y="2994649"/>
                </a:lnTo>
                <a:lnTo>
                  <a:pt x="2953473" y="2994649"/>
                </a:lnTo>
                <a:lnTo>
                  <a:pt x="2953473"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1" name="Freeform 11"/>
          <p:cNvSpPr/>
          <p:nvPr/>
        </p:nvSpPr>
        <p:spPr>
          <a:xfrm>
            <a:off x="16464487" y="9504029"/>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2" name="Freeform 12"/>
          <p:cNvSpPr/>
          <p:nvPr/>
        </p:nvSpPr>
        <p:spPr>
          <a:xfrm rot="5400000">
            <a:off x="10861049" y="9350712"/>
            <a:ext cx="1565942" cy="1872576"/>
          </a:xfrm>
          <a:custGeom>
            <a:avLst/>
            <a:gdLst/>
            <a:ahLst/>
            <a:cxnLst/>
            <a:rect l="l" t="t" r="r" b="b"/>
            <a:pathLst>
              <a:path w="1565942" h="1872576">
                <a:moveTo>
                  <a:pt x="0" y="0"/>
                </a:moveTo>
                <a:lnTo>
                  <a:pt x="1565943" y="0"/>
                </a:lnTo>
                <a:lnTo>
                  <a:pt x="1565943" y="1872576"/>
                </a:lnTo>
                <a:lnTo>
                  <a:pt x="0" y="18725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3" name="Freeform 13"/>
          <p:cNvSpPr/>
          <p:nvPr/>
        </p:nvSpPr>
        <p:spPr>
          <a:xfrm rot="-5400000">
            <a:off x="12805136" y="9481888"/>
            <a:ext cx="1565942" cy="1610223"/>
          </a:xfrm>
          <a:custGeom>
            <a:avLst/>
            <a:gdLst/>
            <a:ahLst/>
            <a:cxnLst/>
            <a:rect l="l" t="t" r="r" b="b"/>
            <a:pathLst>
              <a:path w="1565942" h="1610223">
                <a:moveTo>
                  <a:pt x="0" y="0"/>
                </a:moveTo>
                <a:lnTo>
                  <a:pt x="1565942" y="0"/>
                </a:lnTo>
                <a:lnTo>
                  <a:pt x="1565942" y="1610224"/>
                </a:lnTo>
                <a:lnTo>
                  <a:pt x="0" y="16102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4" name="Freeform 14"/>
          <p:cNvSpPr/>
          <p:nvPr/>
        </p:nvSpPr>
        <p:spPr>
          <a:xfrm>
            <a:off x="14595905" y="9504029"/>
            <a:ext cx="1665896" cy="1565942"/>
          </a:xfrm>
          <a:custGeom>
            <a:avLst/>
            <a:gdLst/>
            <a:ahLst/>
            <a:cxnLst/>
            <a:rect l="l" t="t" r="r" b="b"/>
            <a:pathLst>
              <a:path w="1665896" h="1565942">
                <a:moveTo>
                  <a:pt x="0" y="0"/>
                </a:moveTo>
                <a:lnTo>
                  <a:pt x="1665895" y="0"/>
                </a:lnTo>
                <a:lnTo>
                  <a:pt x="1665895"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5" name="TextBox 15"/>
          <p:cNvSpPr txBox="1"/>
          <p:nvPr/>
        </p:nvSpPr>
        <p:spPr>
          <a:xfrm>
            <a:off x="861189" y="1294072"/>
            <a:ext cx="10497136" cy="1463674"/>
          </a:xfrm>
          <a:prstGeom prst="rect">
            <a:avLst/>
          </a:prstGeom>
        </p:spPr>
        <p:txBody>
          <a:bodyPr lIns="0" tIns="0" rIns="0" bIns="0" rtlCol="0" anchor="t">
            <a:spAutoFit/>
          </a:bodyPr>
          <a:lstStyle/>
          <a:p>
            <a:pPr algn="ctr">
              <a:lnSpc>
                <a:spcPts val="11200"/>
              </a:lnSpc>
            </a:pPr>
            <a:r>
              <a:rPr lang="en-US" sz="8000">
                <a:solidFill>
                  <a:srgbClr val="F8F5F1"/>
                </a:solidFill>
                <a:latin typeface="Bryndan Write"/>
              </a:rPr>
              <a:t>Our Credit Courses</a:t>
            </a:r>
          </a:p>
        </p:txBody>
      </p:sp>
      <p:sp>
        <p:nvSpPr>
          <p:cNvPr id="16" name="TextBox 16"/>
          <p:cNvSpPr txBox="1"/>
          <p:nvPr/>
        </p:nvSpPr>
        <p:spPr>
          <a:xfrm>
            <a:off x="1584786" y="8663744"/>
            <a:ext cx="4106569" cy="635000"/>
          </a:xfrm>
          <a:prstGeom prst="rect">
            <a:avLst/>
          </a:prstGeom>
        </p:spPr>
        <p:txBody>
          <a:bodyPr lIns="0" tIns="0" rIns="0" bIns="0" rtlCol="0" anchor="t">
            <a:spAutoFit/>
          </a:bodyPr>
          <a:lstStyle/>
          <a:p>
            <a:pPr algn="ctr">
              <a:lnSpc>
                <a:spcPts val="4900"/>
              </a:lnSpc>
            </a:pPr>
            <a:r>
              <a:rPr lang="en-US" sz="3500">
                <a:solidFill>
                  <a:srgbClr val="FEB186"/>
                </a:solidFill>
                <a:latin typeface="Bryndan Write"/>
              </a:rPr>
              <a:t>Grade 10</a:t>
            </a:r>
          </a:p>
        </p:txBody>
      </p:sp>
      <p:sp>
        <p:nvSpPr>
          <p:cNvPr id="17" name="TextBox 17"/>
          <p:cNvSpPr txBox="1"/>
          <p:nvPr/>
        </p:nvSpPr>
        <p:spPr>
          <a:xfrm>
            <a:off x="5691354" y="8663744"/>
            <a:ext cx="4834023" cy="635000"/>
          </a:xfrm>
          <a:prstGeom prst="rect">
            <a:avLst/>
          </a:prstGeom>
        </p:spPr>
        <p:txBody>
          <a:bodyPr lIns="0" tIns="0" rIns="0" bIns="0" rtlCol="0" anchor="t">
            <a:spAutoFit/>
          </a:bodyPr>
          <a:lstStyle/>
          <a:p>
            <a:pPr algn="ctr">
              <a:lnSpc>
                <a:spcPts val="4900"/>
              </a:lnSpc>
            </a:pPr>
            <a:r>
              <a:rPr lang="en-US" sz="3500">
                <a:solidFill>
                  <a:srgbClr val="FEB186"/>
                </a:solidFill>
                <a:latin typeface="Bryndan Write"/>
              </a:rPr>
              <a:t>Grade 11</a:t>
            </a:r>
          </a:p>
        </p:txBody>
      </p:sp>
      <p:sp>
        <p:nvSpPr>
          <p:cNvPr id="18" name="TextBox 18"/>
          <p:cNvSpPr txBox="1"/>
          <p:nvPr/>
        </p:nvSpPr>
        <p:spPr>
          <a:xfrm>
            <a:off x="11025053" y="8663744"/>
            <a:ext cx="4106569" cy="635000"/>
          </a:xfrm>
          <a:prstGeom prst="rect">
            <a:avLst/>
          </a:prstGeom>
        </p:spPr>
        <p:txBody>
          <a:bodyPr lIns="0" tIns="0" rIns="0" bIns="0" rtlCol="0" anchor="t">
            <a:spAutoFit/>
          </a:bodyPr>
          <a:lstStyle/>
          <a:p>
            <a:pPr algn="ctr">
              <a:lnSpc>
                <a:spcPts val="4900"/>
              </a:lnSpc>
            </a:pPr>
            <a:r>
              <a:rPr lang="en-US" sz="3500">
                <a:solidFill>
                  <a:srgbClr val="FEB186"/>
                </a:solidFill>
                <a:latin typeface="Bryndan Write"/>
              </a:rPr>
              <a:t>Grade 12</a:t>
            </a:r>
          </a:p>
        </p:txBody>
      </p:sp>
      <p:sp>
        <p:nvSpPr>
          <p:cNvPr id="19" name="TextBox 19"/>
          <p:cNvSpPr txBox="1"/>
          <p:nvPr/>
        </p:nvSpPr>
        <p:spPr>
          <a:xfrm>
            <a:off x="1528784" y="3734966"/>
            <a:ext cx="15311439" cy="3962400"/>
          </a:xfrm>
          <a:prstGeom prst="rect">
            <a:avLst/>
          </a:prstGeom>
        </p:spPr>
        <p:txBody>
          <a:bodyPr lIns="0" tIns="0" rIns="0" bIns="0" rtlCol="0" anchor="t">
            <a:spAutoFit/>
          </a:bodyPr>
          <a:lstStyle/>
          <a:p>
            <a:pPr algn="l">
              <a:lnSpc>
                <a:spcPts val="6299"/>
              </a:lnSpc>
            </a:pPr>
            <a:r>
              <a:rPr lang="en-US" sz="4500">
                <a:solidFill>
                  <a:srgbClr val="FF914D"/>
                </a:solidFill>
                <a:latin typeface="Hangyaboly"/>
              </a:rPr>
              <a:t>Our high school classes for grades 10 to 12 are accredited by the Alberta Education, allowing students to earn credits for Chinese Language and Culture 10, 20, and 30. Students who complete a year of study with satisfactory grades can earn five credits per year, which are recorded in their provincial student records.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3895432" y="1620148"/>
            <a:ext cx="10497136" cy="1832923"/>
            <a:chOff x="0" y="0"/>
            <a:chExt cx="3782106" cy="660400"/>
          </a:xfrm>
        </p:grpSpPr>
        <p:sp>
          <p:nvSpPr>
            <p:cNvPr id="3" name="Freeform 3"/>
            <p:cNvSpPr/>
            <p:nvPr/>
          </p:nvSpPr>
          <p:spPr>
            <a:xfrm>
              <a:off x="0" y="0"/>
              <a:ext cx="3782106" cy="660400"/>
            </a:xfrm>
            <a:custGeom>
              <a:avLst/>
              <a:gdLst/>
              <a:ahLst/>
              <a:cxnLst/>
              <a:rect l="l" t="t" r="r" b="b"/>
              <a:pathLst>
                <a:path w="3782106" h="660400">
                  <a:moveTo>
                    <a:pt x="3657645" y="660400"/>
                  </a:moveTo>
                  <a:lnTo>
                    <a:pt x="124460" y="660400"/>
                  </a:lnTo>
                  <a:cubicBezTo>
                    <a:pt x="55880" y="660400"/>
                    <a:pt x="0" y="604520"/>
                    <a:pt x="0" y="535940"/>
                  </a:cubicBezTo>
                  <a:lnTo>
                    <a:pt x="0" y="124460"/>
                  </a:lnTo>
                  <a:cubicBezTo>
                    <a:pt x="0" y="55880"/>
                    <a:pt x="55880" y="0"/>
                    <a:pt x="124460" y="0"/>
                  </a:cubicBezTo>
                  <a:lnTo>
                    <a:pt x="3657646" y="0"/>
                  </a:lnTo>
                  <a:cubicBezTo>
                    <a:pt x="3726226" y="0"/>
                    <a:pt x="3782106" y="55880"/>
                    <a:pt x="3782106" y="124460"/>
                  </a:cubicBezTo>
                  <a:lnTo>
                    <a:pt x="3782106" y="535940"/>
                  </a:lnTo>
                  <a:cubicBezTo>
                    <a:pt x="3782106" y="604520"/>
                    <a:pt x="3726226" y="660400"/>
                    <a:pt x="3657646" y="660400"/>
                  </a:cubicBezTo>
                  <a:close/>
                </a:path>
              </a:pathLst>
            </a:custGeom>
            <a:solidFill>
              <a:srgbClr val="D2D666"/>
            </a:solidFill>
          </p:spPr>
          <p:txBody>
            <a:bodyPr/>
            <a:lstStyle/>
            <a:p>
              <a:endParaRPr lang="en-CA"/>
            </a:p>
          </p:txBody>
        </p:sp>
      </p:grpSp>
      <p:sp>
        <p:nvSpPr>
          <p:cNvPr id="4" name="Freeform 4"/>
          <p:cNvSpPr/>
          <p:nvPr/>
        </p:nvSpPr>
        <p:spPr>
          <a:xfrm>
            <a:off x="15381908" y="-683735"/>
            <a:ext cx="1458315" cy="1517102"/>
          </a:xfrm>
          <a:custGeom>
            <a:avLst/>
            <a:gdLst/>
            <a:ahLst/>
            <a:cxnLst/>
            <a:rect l="l" t="t" r="r" b="b"/>
            <a:pathLst>
              <a:path w="1458315" h="1517102">
                <a:moveTo>
                  <a:pt x="0" y="0"/>
                </a:moveTo>
                <a:lnTo>
                  <a:pt x="1458315" y="0"/>
                </a:lnTo>
                <a:lnTo>
                  <a:pt x="1458315" y="1517102"/>
                </a:lnTo>
                <a:lnTo>
                  <a:pt x="0" y="15171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5" name="Freeform 5"/>
          <p:cNvSpPr/>
          <p:nvPr/>
        </p:nvSpPr>
        <p:spPr>
          <a:xfrm>
            <a:off x="11561012" y="-683735"/>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6" name="Freeform 6"/>
          <p:cNvSpPr/>
          <p:nvPr/>
        </p:nvSpPr>
        <p:spPr>
          <a:xfrm rot="-5400000">
            <a:off x="7901660" y="-705876"/>
            <a:ext cx="1565942" cy="1610223"/>
          </a:xfrm>
          <a:custGeom>
            <a:avLst/>
            <a:gdLst/>
            <a:ahLst/>
            <a:cxnLst/>
            <a:rect l="l" t="t" r="r" b="b"/>
            <a:pathLst>
              <a:path w="1565942" h="1610223">
                <a:moveTo>
                  <a:pt x="0" y="0"/>
                </a:moveTo>
                <a:lnTo>
                  <a:pt x="1565943" y="0"/>
                </a:lnTo>
                <a:lnTo>
                  <a:pt x="1565943" y="1610223"/>
                </a:lnTo>
                <a:lnTo>
                  <a:pt x="0" y="16102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7" name="Freeform 7"/>
          <p:cNvSpPr/>
          <p:nvPr/>
        </p:nvSpPr>
        <p:spPr>
          <a:xfrm>
            <a:off x="9692429" y="-683735"/>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8" name="Freeform 8"/>
          <p:cNvSpPr/>
          <p:nvPr/>
        </p:nvSpPr>
        <p:spPr>
          <a:xfrm>
            <a:off x="13587211" y="-683735"/>
            <a:ext cx="1544410" cy="1565942"/>
          </a:xfrm>
          <a:custGeom>
            <a:avLst/>
            <a:gdLst/>
            <a:ahLst/>
            <a:cxnLst/>
            <a:rect l="l" t="t" r="r" b="b"/>
            <a:pathLst>
              <a:path w="1544410" h="1565942">
                <a:moveTo>
                  <a:pt x="0" y="0"/>
                </a:moveTo>
                <a:lnTo>
                  <a:pt x="1544411" y="0"/>
                </a:lnTo>
                <a:lnTo>
                  <a:pt x="1544411" y="1565942"/>
                </a:lnTo>
                <a:lnTo>
                  <a:pt x="0" y="15659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9" name="Freeform 9"/>
          <p:cNvSpPr/>
          <p:nvPr/>
        </p:nvSpPr>
        <p:spPr>
          <a:xfrm flipH="1">
            <a:off x="17027471" y="-1000318"/>
            <a:ext cx="6059340" cy="6143818"/>
          </a:xfrm>
          <a:custGeom>
            <a:avLst/>
            <a:gdLst/>
            <a:ahLst/>
            <a:cxnLst/>
            <a:rect l="l" t="t" r="r" b="b"/>
            <a:pathLst>
              <a:path w="6059340" h="6143818">
                <a:moveTo>
                  <a:pt x="6059340" y="0"/>
                </a:moveTo>
                <a:lnTo>
                  <a:pt x="0" y="0"/>
                </a:lnTo>
                <a:lnTo>
                  <a:pt x="0" y="6143818"/>
                </a:lnTo>
                <a:lnTo>
                  <a:pt x="6059340" y="6143818"/>
                </a:lnTo>
                <a:lnTo>
                  <a:pt x="605934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grpSp>
        <p:nvGrpSpPr>
          <p:cNvPr id="10" name="Group 10"/>
          <p:cNvGrpSpPr/>
          <p:nvPr/>
        </p:nvGrpSpPr>
        <p:grpSpPr>
          <a:xfrm>
            <a:off x="1834054" y="4385253"/>
            <a:ext cx="2378030" cy="2378030"/>
            <a:chOff x="0" y="0"/>
            <a:chExt cx="1913890" cy="1913890"/>
          </a:xfrm>
        </p:grpSpPr>
        <p:sp>
          <p:nvSpPr>
            <p:cNvPr id="11" name="Freeform 1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AD053"/>
            </a:solidFill>
          </p:spPr>
          <p:txBody>
            <a:bodyPr/>
            <a:lstStyle/>
            <a:p>
              <a:endParaRPr lang="en-CA"/>
            </a:p>
          </p:txBody>
        </p:sp>
      </p:grpSp>
      <p:grpSp>
        <p:nvGrpSpPr>
          <p:cNvPr id="12" name="Group 12"/>
          <p:cNvGrpSpPr/>
          <p:nvPr/>
        </p:nvGrpSpPr>
        <p:grpSpPr>
          <a:xfrm>
            <a:off x="5915844" y="4385253"/>
            <a:ext cx="2378030" cy="2378030"/>
            <a:chOff x="0" y="0"/>
            <a:chExt cx="1913890" cy="1913890"/>
          </a:xfrm>
        </p:grpSpPr>
        <p:sp>
          <p:nvSpPr>
            <p:cNvPr id="13" name="Freeform 1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AD053"/>
            </a:solidFill>
          </p:spPr>
          <p:txBody>
            <a:bodyPr/>
            <a:lstStyle/>
            <a:p>
              <a:endParaRPr lang="en-CA"/>
            </a:p>
          </p:txBody>
        </p:sp>
      </p:grpSp>
      <p:grpSp>
        <p:nvGrpSpPr>
          <p:cNvPr id="14" name="Group 14"/>
          <p:cNvGrpSpPr/>
          <p:nvPr/>
        </p:nvGrpSpPr>
        <p:grpSpPr>
          <a:xfrm>
            <a:off x="9995424" y="4385253"/>
            <a:ext cx="2378030" cy="2378030"/>
            <a:chOff x="0" y="0"/>
            <a:chExt cx="1913890" cy="1913890"/>
          </a:xfrm>
        </p:grpSpPr>
        <p:sp>
          <p:nvSpPr>
            <p:cNvPr id="15" name="Freeform 1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AD053"/>
            </a:solidFill>
          </p:spPr>
          <p:txBody>
            <a:bodyPr/>
            <a:lstStyle/>
            <a:p>
              <a:endParaRPr lang="en-CA"/>
            </a:p>
          </p:txBody>
        </p:sp>
      </p:grpSp>
      <p:grpSp>
        <p:nvGrpSpPr>
          <p:cNvPr id="16" name="Group 16"/>
          <p:cNvGrpSpPr/>
          <p:nvPr/>
        </p:nvGrpSpPr>
        <p:grpSpPr>
          <a:xfrm>
            <a:off x="14075917" y="4385253"/>
            <a:ext cx="2378030" cy="2378030"/>
            <a:chOff x="0" y="0"/>
            <a:chExt cx="1913890" cy="1913890"/>
          </a:xfrm>
        </p:grpSpPr>
        <p:sp>
          <p:nvSpPr>
            <p:cNvPr id="17" name="Freeform 1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AD053"/>
            </a:solidFill>
          </p:spPr>
          <p:txBody>
            <a:bodyPr/>
            <a:lstStyle/>
            <a:p>
              <a:endParaRPr lang="en-CA"/>
            </a:p>
          </p:txBody>
        </p:sp>
      </p:grpSp>
      <p:sp>
        <p:nvSpPr>
          <p:cNvPr id="18" name="Freeform 18"/>
          <p:cNvSpPr/>
          <p:nvPr/>
        </p:nvSpPr>
        <p:spPr>
          <a:xfrm>
            <a:off x="2025801" y="4876181"/>
            <a:ext cx="1994536" cy="1396175"/>
          </a:xfrm>
          <a:custGeom>
            <a:avLst/>
            <a:gdLst/>
            <a:ahLst/>
            <a:cxnLst/>
            <a:rect l="l" t="t" r="r" b="b"/>
            <a:pathLst>
              <a:path w="1994536" h="1396175">
                <a:moveTo>
                  <a:pt x="0" y="0"/>
                </a:moveTo>
                <a:lnTo>
                  <a:pt x="1994536" y="0"/>
                </a:lnTo>
                <a:lnTo>
                  <a:pt x="1994536" y="1396175"/>
                </a:lnTo>
                <a:lnTo>
                  <a:pt x="0" y="13961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9" name="Freeform 19"/>
          <p:cNvSpPr/>
          <p:nvPr/>
        </p:nvSpPr>
        <p:spPr>
          <a:xfrm>
            <a:off x="6330197" y="4747963"/>
            <a:ext cx="1549323" cy="1652611"/>
          </a:xfrm>
          <a:custGeom>
            <a:avLst/>
            <a:gdLst/>
            <a:ahLst/>
            <a:cxnLst/>
            <a:rect l="l" t="t" r="r" b="b"/>
            <a:pathLst>
              <a:path w="1549323" h="1652611">
                <a:moveTo>
                  <a:pt x="0" y="0"/>
                </a:moveTo>
                <a:lnTo>
                  <a:pt x="1549323" y="0"/>
                </a:lnTo>
                <a:lnTo>
                  <a:pt x="1549323" y="1652611"/>
                </a:lnTo>
                <a:lnTo>
                  <a:pt x="0" y="165261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20" name="Freeform 20"/>
          <p:cNvSpPr/>
          <p:nvPr/>
        </p:nvSpPr>
        <p:spPr>
          <a:xfrm>
            <a:off x="4617117" y="4944797"/>
            <a:ext cx="925322" cy="1258942"/>
          </a:xfrm>
          <a:custGeom>
            <a:avLst/>
            <a:gdLst/>
            <a:ahLst/>
            <a:cxnLst/>
            <a:rect l="l" t="t" r="r" b="b"/>
            <a:pathLst>
              <a:path w="925322" h="1258942">
                <a:moveTo>
                  <a:pt x="0" y="0"/>
                </a:moveTo>
                <a:lnTo>
                  <a:pt x="925323" y="0"/>
                </a:lnTo>
                <a:lnTo>
                  <a:pt x="925323" y="1258942"/>
                </a:lnTo>
                <a:lnTo>
                  <a:pt x="0" y="1258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21" name="Freeform 21"/>
          <p:cNvSpPr/>
          <p:nvPr/>
        </p:nvSpPr>
        <p:spPr>
          <a:xfrm>
            <a:off x="8667278" y="4944797"/>
            <a:ext cx="925322" cy="1258942"/>
          </a:xfrm>
          <a:custGeom>
            <a:avLst/>
            <a:gdLst/>
            <a:ahLst/>
            <a:cxnLst/>
            <a:rect l="l" t="t" r="r" b="b"/>
            <a:pathLst>
              <a:path w="925322" h="1258942">
                <a:moveTo>
                  <a:pt x="0" y="0"/>
                </a:moveTo>
                <a:lnTo>
                  <a:pt x="925322" y="0"/>
                </a:lnTo>
                <a:lnTo>
                  <a:pt x="925322" y="1258942"/>
                </a:lnTo>
                <a:lnTo>
                  <a:pt x="0" y="1258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22" name="Freeform 22"/>
          <p:cNvSpPr/>
          <p:nvPr/>
        </p:nvSpPr>
        <p:spPr>
          <a:xfrm>
            <a:off x="12692344" y="4944797"/>
            <a:ext cx="925322" cy="1258942"/>
          </a:xfrm>
          <a:custGeom>
            <a:avLst/>
            <a:gdLst/>
            <a:ahLst/>
            <a:cxnLst/>
            <a:rect l="l" t="t" r="r" b="b"/>
            <a:pathLst>
              <a:path w="925322" h="1258942">
                <a:moveTo>
                  <a:pt x="0" y="0"/>
                </a:moveTo>
                <a:lnTo>
                  <a:pt x="925322" y="0"/>
                </a:lnTo>
                <a:lnTo>
                  <a:pt x="925322" y="1258942"/>
                </a:lnTo>
                <a:lnTo>
                  <a:pt x="0" y="1258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23" name="Freeform 23"/>
          <p:cNvSpPr/>
          <p:nvPr/>
        </p:nvSpPr>
        <p:spPr>
          <a:xfrm>
            <a:off x="10358134" y="4747963"/>
            <a:ext cx="1652611" cy="1652611"/>
          </a:xfrm>
          <a:custGeom>
            <a:avLst/>
            <a:gdLst/>
            <a:ahLst/>
            <a:cxnLst/>
            <a:rect l="l" t="t" r="r" b="b"/>
            <a:pathLst>
              <a:path w="1652611" h="1652611">
                <a:moveTo>
                  <a:pt x="0" y="0"/>
                </a:moveTo>
                <a:lnTo>
                  <a:pt x="1652611" y="0"/>
                </a:lnTo>
                <a:lnTo>
                  <a:pt x="1652611" y="1652611"/>
                </a:lnTo>
                <a:lnTo>
                  <a:pt x="0" y="165261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
        <p:nvSpPr>
          <p:cNvPr id="24" name="Freeform 24"/>
          <p:cNvSpPr/>
          <p:nvPr/>
        </p:nvSpPr>
        <p:spPr>
          <a:xfrm>
            <a:off x="14700624" y="4617814"/>
            <a:ext cx="1128616" cy="1912908"/>
          </a:xfrm>
          <a:custGeom>
            <a:avLst/>
            <a:gdLst/>
            <a:ahLst/>
            <a:cxnLst/>
            <a:rect l="l" t="t" r="r" b="b"/>
            <a:pathLst>
              <a:path w="1128616" h="1912908">
                <a:moveTo>
                  <a:pt x="0" y="0"/>
                </a:moveTo>
                <a:lnTo>
                  <a:pt x="1128615" y="0"/>
                </a:lnTo>
                <a:lnTo>
                  <a:pt x="1128615" y="1912908"/>
                </a:lnTo>
                <a:lnTo>
                  <a:pt x="0" y="191290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A"/>
          </a:p>
        </p:txBody>
      </p:sp>
      <p:sp>
        <p:nvSpPr>
          <p:cNvPr id="25" name="TextBox 25"/>
          <p:cNvSpPr txBox="1"/>
          <p:nvPr/>
        </p:nvSpPr>
        <p:spPr>
          <a:xfrm>
            <a:off x="3895432" y="1644435"/>
            <a:ext cx="10497136" cy="1463674"/>
          </a:xfrm>
          <a:prstGeom prst="rect">
            <a:avLst/>
          </a:prstGeom>
        </p:spPr>
        <p:txBody>
          <a:bodyPr lIns="0" tIns="0" rIns="0" bIns="0" rtlCol="0" anchor="t">
            <a:spAutoFit/>
          </a:bodyPr>
          <a:lstStyle/>
          <a:p>
            <a:pPr algn="ctr">
              <a:lnSpc>
                <a:spcPts val="11200"/>
              </a:lnSpc>
            </a:pPr>
            <a:r>
              <a:rPr lang="en-US" sz="8000">
                <a:solidFill>
                  <a:srgbClr val="F8F5F1"/>
                </a:solidFill>
                <a:latin typeface="Bryndan Write"/>
              </a:rPr>
              <a:t>School Operations</a:t>
            </a:r>
          </a:p>
        </p:txBody>
      </p:sp>
      <p:sp>
        <p:nvSpPr>
          <p:cNvPr id="26" name="TextBox 26"/>
          <p:cNvSpPr txBox="1"/>
          <p:nvPr/>
        </p:nvSpPr>
        <p:spPr>
          <a:xfrm>
            <a:off x="1460650" y="7040989"/>
            <a:ext cx="3124838" cy="727075"/>
          </a:xfrm>
          <a:prstGeom prst="rect">
            <a:avLst/>
          </a:prstGeom>
        </p:spPr>
        <p:txBody>
          <a:bodyPr lIns="0" tIns="0" rIns="0" bIns="0" rtlCol="0" anchor="t">
            <a:spAutoFit/>
          </a:bodyPr>
          <a:lstStyle/>
          <a:p>
            <a:pPr algn="ctr">
              <a:lnSpc>
                <a:spcPts val="5599"/>
              </a:lnSpc>
            </a:pPr>
            <a:r>
              <a:rPr lang="en-US" sz="3999">
                <a:solidFill>
                  <a:srgbClr val="FEB186"/>
                </a:solidFill>
                <a:latin typeface="Bryndan Write"/>
              </a:rPr>
              <a:t>Staffing</a:t>
            </a:r>
          </a:p>
        </p:txBody>
      </p:sp>
      <p:sp>
        <p:nvSpPr>
          <p:cNvPr id="27" name="TextBox 27"/>
          <p:cNvSpPr txBox="1"/>
          <p:nvPr/>
        </p:nvSpPr>
        <p:spPr>
          <a:xfrm>
            <a:off x="5542440" y="7040989"/>
            <a:ext cx="3124838" cy="727075"/>
          </a:xfrm>
          <a:prstGeom prst="rect">
            <a:avLst/>
          </a:prstGeom>
        </p:spPr>
        <p:txBody>
          <a:bodyPr lIns="0" tIns="0" rIns="0" bIns="0" rtlCol="0" anchor="t">
            <a:spAutoFit/>
          </a:bodyPr>
          <a:lstStyle/>
          <a:p>
            <a:pPr algn="ctr">
              <a:lnSpc>
                <a:spcPts val="5599"/>
              </a:lnSpc>
            </a:pPr>
            <a:r>
              <a:rPr lang="en-US" sz="3999">
                <a:solidFill>
                  <a:srgbClr val="FEB186"/>
                </a:solidFill>
                <a:latin typeface="Bryndan Write"/>
              </a:rPr>
              <a:t>Rental</a:t>
            </a:r>
          </a:p>
        </p:txBody>
      </p:sp>
      <p:sp>
        <p:nvSpPr>
          <p:cNvPr id="28" name="TextBox 28"/>
          <p:cNvSpPr txBox="1"/>
          <p:nvPr/>
        </p:nvSpPr>
        <p:spPr>
          <a:xfrm>
            <a:off x="9676535" y="7040989"/>
            <a:ext cx="3015809" cy="1431925"/>
          </a:xfrm>
          <a:prstGeom prst="rect">
            <a:avLst/>
          </a:prstGeom>
        </p:spPr>
        <p:txBody>
          <a:bodyPr lIns="0" tIns="0" rIns="0" bIns="0" rtlCol="0" anchor="t">
            <a:spAutoFit/>
          </a:bodyPr>
          <a:lstStyle/>
          <a:p>
            <a:pPr algn="ctr">
              <a:lnSpc>
                <a:spcPts val="5599"/>
              </a:lnSpc>
            </a:pPr>
            <a:r>
              <a:rPr lang="en-US" sz="3999">
                <a:solidFill>
                  <a:srgbClr val="FEB186"/>
                </a:solidFill>
                <a:latin typeface="Bryndan Write"/>
              </a:rPr>
              <a:t>Teaching Materials</a:t>
            </a:r>
          </a:p>
        </p:txBody>
      </p:sp>
      <p:sp>
        <p:nvSpPr>
          <p:cNvPr id="29" name="TextBox 29"/>
          <p:cNvSpPr txBox="1"/>
          <p:nvPr/>
        </p:nvSpPr>
        <p:spPr>
          <a:xfrm>
            <a:off x="13757027" y="7040989"/>
            <a:ext cx="3015809" cy="1431925"/>
          </a:xfrm>
          <a:prstGeom prst="rect">
            <a:avLst/>
          </a:prstGeom>
        </p:spPr>
        <p:txBody>
          <a:bodyPr lIns="0" tIns="0" rIns="0" bIns="0" rtlCol="0" anchor="t">
            <a:spAutoFit/>
          </a:bodyPr>
          <a:lstStyle/>
          <a:p>
            <a:pPr algn="ctr">
              <a:lnSpc>
                <a:spcPts val="5599"/>
              </a:lnSpc>
            </a:pPr>
            <a:r>
              <a:rPr lang="en-US" sz="3999">
                <a:solidFill>
                  <a:srgbClr val="FEB186"/>
                </a:solidFill>
                <a:latin typeface="Bryndan Write"/>
              </a:rPr>
              <a:t>Other Activities</a:t>
            </a:r>
          </a:p>
        </p:txBody>
      </p:sp>
      <p:sp>
        <p:nvSpPr>
          <p:cNvPr id="30" name="Freeform 30"/>
          <p:cNvSpPr/>
          <p:nvPr/>
        </p:nvSpPr>
        <p:spPr>
          <a:xfrm flipV="1">
            <a:off x="0" y="7934816"/>
            <a:ext cx="2123361" cy="2326971"/>
          </a:xfrm>
          <a:custGeom>
            <a:avLst/>
            <a:gdLst/>
            <a:ahLst/>
            <a:cxnLst/>
            <a:rect l="l" t="t" r="r" b="b"/>
            <a:pathLst>
              <a:path w="2123361" h="2326971">
                <a:moveTo>
                  <a:pt x="0" y="2326972"/>
                </a:moveTo>
                <a:lnTo>
                  <a:pt x="2123361" y="2326972"/>
                </a:lnTo>
                <a:lnTo>
                  <a:pt x="2123361" y="0"/>
                </a:lnTo>
                <a:lnTo>
                  <a:pt x="0" y="0"/>
                </a:lnTo>
                <a:lnTo>
                  <a:pt x="0" y="2326972"/>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A"/>
          </a:p>
        </p:txBody>
      </p:sp>
      <p:sp>
        <p:nvSpPr>
          <p:cNvPr id="31" name="Freeform 31"/>
          <p:cNvSpPr/>
          <p:nvPr/>
        </p:nvSpPr>
        <p:spPr>
          <a:xfrm>
            <a:off x="5970514" y="9478817"/>
            <a:ext cx="1823513" cy="1565942"/>
          </a:xfrm>
          <a:custGeom>
            <a:avLst/>
            <a:gdLst/>
            <a:ahLst/>
            <a:cxnLst/>
            <a:rect l="l" t="t" r="r" b="b"/>
            <a:pathLst>
              <a:path w="1823513" h="1565942">
                <a:moveTo>
                  <a:pt x="0" y="0"/>
                </a:moveTo>
                <a:lnTo>
                  <a:pt x="1823513" y="0"/>
                </a:lnTo>
                <a:lnTo>
                  <a:pt x="1823513" y="1565942"/>
                </a:lnTo>
                <a:lnTo>
                  <a:pt x="0" y="15659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32" name="Freeform 32"/>
          <p:cNvSpPr/>
          <p:nvPr/>
        </p:nvSpPr>
        <p:spPr>
          <a:xfrm rot="-5400000">
            <a:off x="2311162" y="9456676"/>
            <a:ext cx="1565942" cy="1610223"/>
          </a:xfrm>
          <a:custGeom>
            <a:avLst/>
            <a:gdLst/>
            <a:ahLst/>
            <a:cxnLst/>
            <a:rect l="l" t="t" r="r" b="b"/>
            <a:pathLst>
              <a:path w="1565942" h="1610223">
                <a:moveTo>
                  <a:pt x="0" y="0"/>
                </a:moveTo>
                <a:lnTo>
                  <a:pt x="1565943" y="0"/>
                </a:lnTo>
                <a:lnTo>
                  <a:pt x="1565943" y="1610223"/>
                </a:lnTo>
                <a:lnTo>
                  <a:pt x="0" y="16102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33" name="Freeform 33"/>
          <p:cNvSpPr/>
          <p:nvPr/>
        </p:nvSpPr>
        <p:spPr>
          <a:xfrm>
            <a:off x="4101931" y="9478817"/>
            <a:ext cx="1665896" cy="1565942"/>
          </a:xfrm>
          <a:custGeom>
            <a:avLst/>
            <a:gdLst/>
            <a:ahLst/>
            <a:cxnLst/>
            <a:rect l="l" t="t" r="r" b="b"/>
            <a:pathLst>
              <a:path w="1665896" h="1565942">
                <a:moveTo>
                  <a:pt x="0" y="0"/>
                </a:moveTo>
                <a:lnTo>
                  <a:pt x="1665896" y="0"/>
                </a:lnTo>
                <a:lnTo>
                  <a:pt x="1665896" y="1565942"/>
                </a:lnTo>
                <a:lnTo>
                  <a:pt x="0" y="1565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34" name="Freeform 34"/>
          <p:cNvSpPr/>
          <p:nvPr/>
        </p:nvSpPr>
        <p:spPr>
          <a:xfrm flipH="1">
            <a:off x="16453946" y="8442337"/>
            <a:ext cx="2953473" cy="2994650"/>
          </a:xfrm>
          <a:custGeom>
            <a:avLst/>
            <a:gdLst/>
            <a:ahLst/>
            <a:cxnLst/>
            <a:rect l="l" t="t" r="r" b="b"/>
            <a:pathLst>
              <a:path w="2953473" h="2994650">
                <a:moveTo>
                  <a:pt x="2953473" y="0"/>
                </a:moveTo>
                <a:lnTo>
                  <a:pt x="0" y="0"/>
                </a:lnTo>
                <a:lnTo>
                  <a:pt x="0" y="2994649"/>
                </a:lnTo>
                <a:lnTo>
                  <a:pt x="2953473" y="2994649"/>
                </a:lnTo>
                <a:lnTo>
                  <a:pt x="2953473"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35" name="Freeform 35"/>
          <p:cNvSpPr/>
          <p:nvPr/>
        </p:nvSpPr>
        <p:spPr>
          <a:xfrm>
            <a:off x="1481879" y="344033"/>
            <a:ext cx="1614286" cy="2552232"/>
          </a:xfrm>
          <a:custGeom>
            <a:avLst/>
            <a:gdLst/>
            <a:ahLst/>
            <a:cxnLst/>
            <a:rect l="l" t="t" r="r" b="b"/>
            <a:pathLst>
              <a:path w="1614286" h="2552232">
                <a:moveTo>
                  <a:pt x="0" y="0"/>
                </a:moveTo>
                <a:lnTo>
                  <a:pt x="1614286" y="0"/>
                </a:lnTo>
                <a:lnTo>
                  <a:pt x="1614286" y="2552231"/>
                </a:lnTo>
                <a:lnTo>
                  <a:pt x="0" y="255223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CA"/>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Words>
  <Application>Microsoft Office PowerPoint</Application>
  <PresentationFormat>Custom</PresentationFormat>
  <Paragraphs>54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Bryndan Write</vt:lpstr>
      <vt:lpstr>Arial</vt:lpstr>
      <vt:lpstr>Calibri</vt:lpstr>
      <vt:lpstr>Hangyaboly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Calgary Yufeng Chinese School</dc:title>
  <dc:creator>Michael</dc:creator>
  <cp:lastModifiedBy>Michael Gretton</cp:lastModifiedBy>
  <cp:revision>1</cp:revision>
  <dcterms:created xsi:type="dcterms:W3CDTF">2006-08-16T00:00:00Z</dcterms:created>
  <dcterms:modified xsi:type="dcterms:W3CDTF">2024-06-22T14:07:30Z</dcterms:modified>
  <dc:identifier>DAGIy9pseE0</dc:identifier>
</cp:coreProperties>
</file>